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1"/>
  </p:notesMasterIdLst>
  <p:sldIdLst>
    <p:sldId id="269" r:id="rId5"/>
    <p:sldId id="275" r:id="rId6"/>
    <p:sldId id="270" r:id="rId7"/>
    <p:sldId id="276" r:id="rId8"/>
    <p:sldId id="274" r:id="rId9"/>
    <p:sldId id="273" r:id="rId10"/>
  </p:sldIdLst>
  <p:sldSz cx="7772400" cy="100584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2"/>
    <a:srgbClr val="78BE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71" autoAdjust="0"/>
    <p:restoredTop sz="94723" autoAdjust="0"/>
  </p:normalViewPr>
  <p:slideViewPr>
    <p:cSldViewPr>
      <p:cViewPr varScale="1">
        <p:scale>
          <a:sx n="67" d="100"/>
          <a:sy n="67" d="100"/>
        </p:scale>
        <p:origin x="2820" y="90"/>
      </p:cViewPr>
      <p:guideLst>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5" tIns="46243" rIns="92485" bIns="46243" rtlCol="0"/>
          <a:lstStyle>
            <a:lvl1pPr algn="l">
              <a:defRPr sz="1200"/>
            </a:lvl1pPr>
          </a:lstStyle>
          <a:p>
            <a:endParaRPr lang="en-US"/>
          </a:p>
        </p:txBody>
      </p:sp>
      <p:sp>
        <p:nvSpPr>
          <p:cNvPr id="3" name="Date Placeholder 2"/>
          <p:cNvSpPr>
            <a:spLocks noGrp="1"/>
          </p:cNvSpPr>
          <p:nvPr>
            <p:ph type="dt" idx="1"/>
          </p:nvPr>
        </p:nvSpPr>
        <p:spPr>
          <a:xfrm>
            <a:off x="3936767" y="0"/>
            <a:ext cx="3011699" cy="461804"/>
          </a:xfrm>
          <a:prstGeom prst="rect">
            <a:avLst/>
          </a:prstGeom>
        </p:spPr>
        <p:txBody>
          <a:bodyPr vert="horz" lIns="92485" tIns="46243" rIns="92485" bIns="46243" rtlCol="0"/>
          <a:lstStyle>
            <a:lvl1pPr algn="r">
              <a:defRPr sz="1200"/>
            </a:lvl1pPr>
          </a:lstStyle>
          <a:p>
            <a:fld id="{62397D7A-C54B-45B8-901D-78D1C464AC4F}" type="datetimeFigureOut">
              <a:rPr lang="en-US" smtClean="0"/>
              <a:t>10/3/2023</a:t>
            </a:fld>
            <a:endParaRPr lang="en-US"/>
          </a:p>
        </p:txBody>
      </p:sp>
      <p:sp>
        <p:nvSpPr>
          <p:cNvPr id="4" name="Slide Image Placeholder 3"/>
          <p:cNvSpPr>
            <a:spLocks noGrp="1" noRot="1" noChangeAspect="1"/>
          </p:cNvSpPr>
          <p:nvPr>
            <p:ph type="sldImg" idx="2"/>
          </p:nvPr>
        </p:nvSpPr>
        <p:spPr>
          <a:xfrm>
            <a:off x="2138363" y="693738"/>
            <a:ext cx="2673350" cy="3462337"/>
          </a:xfrm>
          <a:prstGeom prst="rect">
            <a:avLst/>
          </a:prstGeom>
          <a:noFill/>
          <a:ln w="12700">
            <a:solidFill>
              <a:prstClr val="black"/>
            </a:solidFill>
          </a:ln>
        </p:spPr>
        <p:txBody>
          <a:bodyPr vert="horz" lIns="92485" tIns="46243" rIns="92485"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5" tIns="46243" rIns="92485" bIns="4624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5" tIns="46243" rIns="92485"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7" y="8772668"/>
            <a:ext cx="3011699" cy="461804"/>
          </a:xfrm>
          <a:prstGeom prst="rect">
            <a:avLst/>
          </a:prstGeom>
        </p:spPr>
        <p:txBody>
          <a:bodyPr vert="horz" lIns="92485" tIns="46243" rIns="92485" bIns="46243" rtlCol="0" anchor="b"/>
          <a:lstStyle>
            <a:lvl1pPr algn="r">
              <a:defRPr sz="1200"/>
            </a:lvl1pPr>
          </a:lstStyle>
          <a:p>
            <a:fld id="{5D90B331-1377-42AC-89A1-4B220C55B760}" type="slidenum">
              <a:rPr lang="en-US" smtClean="0"/>
              <a:t>‹#›</a:t>
            </a:fld>
            <a:endParaRPr lang="en-US"/>
          </a:p>
        </p:txBody>
      </p:sp>
    </p:spTree>
    <p:extLst>
      <p:ext uri="{BB962C8B-B14F-4D97-AF65-F5344CB8AC3E}">
        <p14:creationId xmlns:p14="http://schemas.microsoft.com/office/powerpoint/2010/main" val="704004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65860" y="4023361"/>
            <a:ext cx="6054646" cy="2454063"/>
          </a:xfrm>
        </p:spPr>
        <p:txBody>
          <a:bodyPr anchor="t"/>
          <a:lstStyle>
            <a:lvl1pPr marL="0" indent="0">
              <a:buNone/>
              <a:defRPr sz="4107">
                <a:solidFill>
                  <a:schemeClr val="tx2"/>
                </a:solidFill>
              </a:defRPr>
            </a:lvl1pPr>
            <a:lvl2pPr>
              <a:buNone/>
              <a:defRPr sz="2640">
                <a:solidFill>
                  <a:schemeClr val="tx1">
                    <a:tint val="75000"/>
                  </a:schemeClr>
                </a:solidFill>
              </a:defRPr>
            </a:lvl2pPr>
            <a:lvl3pPr>
              <a:buNone/>
              <a:defRPr sz="2347">
                <a:solidFill>
                  <a:schemeClr val="tx1">
                    <a:tint val="75000"/>
                  </a:schemeClr>
                </a:solidFill>
              </a:defRPr>
            </a:lvl3pPr>
            <a:lvl4pPr>
              <a:buNone/>
              <a:defRPr sz="2053">
                <a:solidFill>
                  <a:schemeClr val="tx1">
                    <a:tint val="75000"/>
                  </a:schemeClr>
                </a:solidFill>
              </a:defRPr>
            </a:lvl4pPr>
            <a:lvl5pPr>
              <a:buNone/>
              <a:defRPr sz="2053">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2235200"/>
            <a:ext cx="7772400" cy="1676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Rectangle 7"/>
          <p:cNvSpPr/>
          <p:nvPr/>
        </p:nvSpPr>
        <p:spPr>
          <a:xfrm>
            <a:off x="0" y="2346960"/>
            <a:ext cx="1101090" cy="14528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1165860" y="2346960"/>
            <a:ext cx="6606540" cy="14528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 name="Title 1"/>
          <p:cNvSpPr>
            <a:spLocks noGrp="1"/>
          </p:cNvSpPr>
          <p:nvPr>
            <p:ph type="title"/>
          </p:nvPr>
        </p:nvSpPr>
        <p:spPr>
          <a:xfrm>
            <a:off x="1165860" y="2346960"/>
            <a:ext cx="6477000" cy="1452880"/>
          </a:xfrm>
          <a:prstGeom prst="rect">
            <a:avLst/>
          </a:prstGeom>
        </p:spPr>
        <p:txBody>
          <a:bodyPr/>
          <a:lstStyle>
            <a:lvl1pPr algn="l">
              <a:buNone/>
              <a:defRPr sz="6453"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BBA8EEED-CF6D-488F-92A6-5744306AFBF2}" type="datetime1">
              <a:rPr lang="en-US" smtClean="0"/>
              <a:t>10/3/2023</a:t>
            </a:fld>
            <a:endParaRPr lang="en-US"/>
          </a:p>
        </p:txBody>
      </p:sp>
      <p:sp>
        <p:nvSpPr>
          <p:cNvPr id="13" name="Slide Number Placeholder 12"/>
          <p:cNvSpPr>
            <a:spLocks noGrp="1"/>
          </p:cNvSpPr>
          <p:nvPr>
            <p:ph type="sldNum" sz="quarter" idx="11"/>
          </p:nvPr>
        </p:nvSpPr>
        <p:spPr>
          <a:xfrm>
            <a:off x="0" y="2570480"/>
            <a:ext cx="1101090" cy="1029125"/>
          </a:xfrm>
        </p:spPr>
        <p:txBody>
          <a:bodyPr>
            <a:noAutofit/>
          </a:bodyPr>
          <a:lstStyle>
            <a:lvl1pPr>
              <a:defRPr sz="3520">
                <a:solidFill>
                  <a:srgbClr val="FFFFFF"/>
                </a:solidFill>
              </a:defRPr>
            </a:lvl1pPr>
          </a:lstStyle>
          <a:p>
            <a:fld id="{287F4EDE-7DEE-4AF6-A97C-4EBD82F05F89}"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38B76E-8931-4423-B4F5-8EA39EFC7C9F}"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7F4EDE-7DEE-4AF6-A97C-4EBD82F05F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70220" y="894081"/>
            <a:ext cx="1748790" cy="8090959"/>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88620" y="894080"/>
            <a:ext cx="4728210" cy="809096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5570220" y="9164324"/>
            <a:ext cx="1878330" cy="535517"/>
          </a:xfrm>
        </p:spPr>
        <p:txBody>
          <a:bodyPr/>
          <a:lstStyle/>
          <a:p>
            <a:fld id="{FF9BA297-D6BA-42F2-BFDF-FFB75A5FB71B}" type="datetime1">
              <a:rPr lang="en-US" smtClean="0"/>
              <a:t>10/3/2023</a:t>
            </a:fld>
            <a:endParaRPr lang="en-US"/>
          </a:p>
        </p:txBody>
      </p:sp>
      <p:sp>
        <p:nvSpPr>
          <p:cNvPr id="5" name="Footer Placeholder 4"/>
          <p:cNvSpPr>
            <a:spLocks noGrp="1"/>
          </p:cNvSpPr>
          <p:nvPr>
            <p:ph type="ftr" sz="quarter" idx="11"/>
          </p:nvPr>
        </p:nvSpPr>
        <p:spPr>
          <a:xfrm>
            <a:off x="388621" y="9164038"/>
            <a:ext cx="4737461" cy="535517"/>
          </a:xfrm>
        </p:spPr>
        <p:txBody>
          <a:bodyPr/>
          <a:lstStyle/>
          <a:p>
            <a:endParaRPr lang="en-US"/>
          </a:p>
        </p:txBody>
      </p:sp>
      <p:sp>
        <p:nvSpPr>
          <p:cNvPr id="7" name="Rectangle 6"/>
          <p:cNvSpPr/>
          <p:nvPr/>
        </p:nvSpPr>
        <p:spPr bwMode="white">
          <a:xfrm>
            <a:off x="5181870" y="0"/>
            <a:ext cx="272034" cy="100584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8" name="Rectangle 7"/>
          <p:cNvSpPr/>
          <p:nvPr/>
        </p:nvSpPr>
        <p:spPr>
          <a:xfrm>
            <a:off x="5220732" y="894080"/>
            <a:ext cx="194310" cy="916432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9" name="Rectangle 8"/>
          <p:cNvSpPr/>
          <p:nvPr/>
        </p:nvSpPr>
        <p:spPr>
          <a:xfrm>
            <a:off x="5220732" y="0"/>
            <a:ext cx="194310" cy="78232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2640"/>
          </a:p>
        </p:txBody>
      </p:sp>
      <p:sp>
        <p:nvSpPr>
          <p:cNvPr id="6" name="Slide Number Placeholder 5"/>
          <p:cNvSpPr>
            <a:spLocks noGrp="1"/>
          </p:cNvSpPr>
          <p:nvPr>
            <p:ph type="sldNum" sz="quarter" idx="12"/>
          </p:nvPr>
        </p:nvSpPr>
        <p:spPr>
          <a:xfrm rot="5400000">
            <a:off x="4926727" y="287258"/>
            <a:ext cx="782320" cy="207805"/>
          </a:xfrm>
        </p:spPr>
        <p:txBody>
          <a:bodyPr/>
          <a:lstStyle/>
          <a:p>
            <a:fld id="{287F4EDE-7DEE-4AF6-A97C-4EBD82F05F8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8757514"/>
            <a:ext cx="77724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0" name="Rectangle 9"/>
          <p:cNvSpPr/>
          <p:nvPr/>
        </p:nvSpPr>
        <p:spPr>
          <a:xfrm>
            <a:off x="-7772" y="8878214"/>
            <a:ext cx="1912010"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1" name="Rectangle 10"/>
          <p:cNvSpPr/>
          <p:nvPr/>
        </p:nvSpPr>
        <p:spPr>
          <a:xfrm>
            <a:off x="2005279" y="8864803"/>
            <a:ext cx="5767121"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Title 7"/>
          <p:cNvSpPr>
            <a:spLocks noGrp="1"/>
          </p:cNvSpPr>
          <p:nvPr>
            <p:ph type="ctrTitle"/>
          </p:nvPr>
        </p:nvSpPr>
        <p:spPr>
          <a:xfrm>
            <a:off x="2007870" y="5923280"/>
            <a:ext cx="5505450" cy="2682240"/>
          </a:xfrm>
          <a:prstGeom prst="rect">
            <a:avLst/>
          </a:prstGeo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007870" y="8873388"/>
            <a:ext cx="5699760" cy="1005840"/>
          </a:xfrm>
        </p:spPr>
        <p:txBody>
          <a:bodyPr anchor="ctr">
            <a:normAutofit/>
          </a:bodyPr>
          <a:lstStyle>
            <a:lvl1pPr marL="0" indent="0" algn="l">
              <a:buNone/>
              <a:defRPr sz="3813">
                <a:solidFill>
                  <a:srgbClr val="FFFFFF"/>
                </a:solidFill>
              </a:defRPr>
            </a:lvl1pPr>
            <a:lvl2pPr marL="670575" indent="0" algn="ctr">
              <a:buNone/>
            </a:lvl2pPr>
            <a:lvl3pPr marL="1341150" indent="0" algn="ctr">
              <a:buNone/>
            </a:lvl3pPr>
            <a:lvl4pPr marL="2011726" indent="0" algn="ctr">
              <a:buNone/>
            </a:lvl4pPr>
            <a:lvl5pPr marL="2682301" indent="0" algn="ctr">
              <a:buNone/>
            </a:lvl5pPr>
            <a:lvl6pPr marL="3352876" indent="0" algn="ctr">
              <a:buNone/>
            </a:lvl6pPr>
            <a:lvl7pPr marL="4023451" indent="0" algn="ctr">
              <a:buNone/>
            </a:lvl7pPr>
            <a:lvl8pPr marL="4694027" indent="0" algn="ctr">
              <a:buNone/>
            </a:lvl8pPr>
            <a:lvl9pPr marL="5364602" indent="0" algn="ctr">
              <a:buNone/>
            </a:lvl9pPr>
          </a:lstStyle>
          <a:p>
            <a:r>
              <a:rPr kumimoji="0" lang="en-US"/>
              <a:t>Click to edit Master subtitle style</a:t>
            </a:r>
          </a:p>
        </p:txBody>
      </p:sp>
      <p:sp>
        <p:nvSpPr>
          <p:cNvPr id="28" name="Date Placeholder 27"/>
          <p:cNvSpPr>
            <a:spLocks noGrp="1"/>
          </p:cNvSpPr>
          <p:nvPr>
            <p:ph type="dt" sz="half" idx="10"/>
          </p:nvPr>
        </p:nvSpPr>
        <p:spPr>
          <a:xfrm>
            <a:off x="64770" y="8900759"/>
            <a:ext cx="1748790" cy="1005840"/>
          </a:xfrm>
        </p:spPr>
        <p:txBody>
          <a:bodyPr>
            <a:noAutofit/>
          </a:bodyPr>
          <a:lstStyle>
            <a:lvl1pPr algn="ctr">
              <a:defRPr sz="2933">
                <a:solidFill>
                  <a:srgbClr val="FFFFFF"/>
                </a:solidFill>
              </a:defRPr>
            </a:lvl1pPr>
          </a:lstStyle>
          <a:p>
            <a:fld id="{43776BF2-A79A-4745-A1BD-16235224DA32}" type="datetime1">
              <a:rPr lang="en-US" smtClean="0"/>
              <a:t>10/3/2023</a:t>
            </a:fld>
            <a:endParaRPr lang="en-US"/>
          </a:p>
        </p:txBody>
      </p:sp>
      <p:sp>
        <p:nvSpPr>
          <p:cNvPr id="17" name="Footer Placeholder 16"/>
          <p:cNvSpPr>
            <a:spLocks noGrp="1"/>
          </p:cNvSpPr>
          <p:nvPr>
            <p:ph type="ftr" sz="quarter" idx="11"/>
          </p:nvPr>
        </p:nvSpPr>
        <p:spPr>
          <a:xfrm>
            <a:off x="1772584" y="346923"/>
            <a:ext cx="4987290" cy="535517"/>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6800850" y="335280"/>
            <a:ext cx="712470" cy="558800"/>
          </a:xfrm>
        </p:spPr>
        <p:txBody>
          <a:bodyPr/>
          <a:lstStyle>
            <a:lvl1pPr>
              <a:defRPr>
                <a:solidFill>
                  <a:schemeClr val="tx2"/>
                </a:solidFill>
              </a:defRPr>
            </a:lvl1pPr>
          </a:lstStyle>
          <a:p>
            <a:fld id="{287F4EDE-7DEE-4AF6-A97C-4EBD82F05F8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14650" y="76200"/>
            <a:ext cx="4536491" cy="661887"/>
          </a:xfrm>
          <a:prstGeom prst="rect">
            <a:avLst/>
          </a:prstGeom>
        </p:spPr>
        <p:txBody>
          <a:bodyPr/>
          <a:lstStyle>
            <a:lvl1pPr algn="r">
              <a:defRPr>
                <a:solidFill>
                  <a:schemeClr val="tx2"/>
                </a:solidFill>
              </a:defRPr>
            </a:lvl1pPr>
          </a:lstStyle>
          <a:p>
            <a:r>
              <a:rPr kumimoji="0" lang="en-US" dirty="0"/>
              <a:t>Technical Bulletin</a:t>
            </a:r>
          </a:p>
        </p:txBody>
      </p:sp>
      <p:sp>
        <p:nvSpPr>
          <p:cNvPr id="4" name="Date Placeholder 3"/>
          <p:cNvSpPr>
            <a:spLocks noGrp="1"/>
          </p:cNvSpPr>
          <p:nvPr>
            <p:ph type="dt" sz="half" idx="10"/>
          </p:nvPr>
        </p:nvSpPr>
        <p:spPr/>
        <p:txBody>
          <a:bodyPr/>
          <a:lstStyle/>
          <a:p>
            <a:fld id="{95841528-4F07-4A90-BA33-6D40EE6BA153}" type="datetime1">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33487" y="904875"/>
            <a:ext cx="357038" cy="282365"/>
          </a:xfrm>
        </p:spPr>
        <p:txBody>
          <a:bodyPr/>
          <a:lstStyle>
            <a:lvl1pPr>
              <a:defRPr>
                <a:solidFill>
                  <a:srgbClr val="FFFFFF"/>
                </a:solidFill>
              </a:defRPr>
            </a:lvl1pPr>
          </a:lstStyle>
          <a:p>
            <a:fld id="{287F4EDE-7DEE-4AF6-A97C-4EBD82F05F89}" type="slidenum">
              <a:rPr lang="en-US" smtClean="0"/>
              <a:t>‹#›</a:t>
            </a:fld>
            <a:endParaRPr lang="en-US" dirty="0"/>
          </a:p>
        </p:txBody>
      </p:sp>
      <p:sp>
        <p:nvSpPr>
          <p:cNvPr id="8" name="Content Placeholder 7"/>
          <p:cNvSpPr>
            <a:spLocks noGrp="1"/>
          </p:cNvSpPr>
          <p:nvPr>
            <p:ph sz="quarter" idx="1"/>
          </p:nvPr>
        </p:nvSpPr>
        <p:spPr>
          <a:xfrm>
            <a:off x="520751" y="2346960"/>
            <a:ext cx="6930390" cy="6593840"/>
          </a:xfrm>
        </p:spPr>
        <p:txBody>
          <a:bodyPr/>
          <a:lstStyle>
            <a:lvl1pPr marL="469403" indent="-469403">
              <a:buFont typeface="Wingdings" panose="05000000000000000000" pitchFamily="2" charset="2"/>
              <a:buChar char="Ø"/>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9" name="Picture 8">
            <a:extLst>
              <a:ext uri="{FF2B5EF4-FFF2-40B4-BE49-F238E27FC236}">
                <a16:creationId xmlns:a16="http://schemas.microsoft.com/office/drawing/2014/main" id="{3395C3ED-29BD-4723-ADD0-91BE65349C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1552"/>
            <a:ext cx="4191000" cy="1178719"/>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518160" y="2331365"/>
            <a:ext cx="3303270" cy="6705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118166" y="2331365"/>
            <a:ext cx="3303270" cy="6705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BAD25AC2-4E8B-4439-ABC9-B5AF4CDD430A}" type="datetime1">
              <a:rPr lang="en-US" smtClean="0"/>
              <a:t>10/3/2023</a:t>
            </a:fld>
            <a:endParaRPr lang="en-US"/>
          </a:p>
        </p:txBody>
      </p:sp>
      <p:sp>
        <p:nvSpPr>
          <p:cNvPr id="10" name="Slide Number Placeholder 9"/>
          <p:cNvSpPr>
            <a:spLocks noGrp="1"/>
          </p:cNvSpPr>
          <p:nvPr>
            <p:ph type="sldNum" sz="quarter" idx="16"/>
          </p:nvPr>
        </p:nvSpPr>
        <p:spPr/>
        <p:txBody>
          <a:bodyPr rtlCol="0"/>
          <a:lstStyle/>
          <a:p>
            <a:fld id="{287F4EDE-7DEE-4AF6-A97C-4EBD82F05F89}"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3390" y="400473"/>
            <a:ext cx="6930390" cy="1275927"/>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518160" y="3576320"/>
            <a:ext cx="3303270" cy="52527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080510" y="3576320"/>
            <a:ext cx="3303270" cy="525272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5B0A44F-C5F0-4EAD-847C-B29E7F36AD7F}" type="datetime1">
              <a:rPr lang="en-US" smtClean="0"/>
              <a:t>10/3/2023</a:t>
            </a:fld>
            <a:endParaRPr lang="en-US"/>
          </a:p>
        </p:txBody>
      </p:sp>
      <p:sp>
        <p:nvSpPr>
          <p:cNvPr id="12" name="Slide Number Placeholder 11"/>
          <p:cNvSpPr>
            <a:spLocks noGrp="1"/>
          </p:cNvSpPr>
          <p:nvPr>
            <p:ph type="sldNum" sz="quarter" idx="16"/>
          </p:nvPr>
        </p:nvSpPr>
        <p:spPr/>
        <p:txBody>
          <a:bodyPr rtlCol="0"/>
          <a:lstStyle/>
          <a:p>
            <a:fld id="{287F4EDE-7DEE-4AF6-A97C-4EBD82F05F89}"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518160" y="2570480"/>
            <a:ext cx="3303270" cy="938784"/>
          </a:xfrm>
          <a:solidFill>
            <a:schemeClr val="accent2"/>
          </a:solidFill>
        </p:spPr>
        <p:txBody>
          <a:bodyPr rtlCol="0" anchor="ctr"/>
          <a:lstStyle>
            <a:lvl1pPr marL="0" indent="0">
              <a:buFontTx/>
              <a:buNone/>
              <a:defRPr sz="2933"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080510" y="2570480"/>
            <a:ext cx="3303270" cy="938784"/>
          </a:xfrm>
          <a:solidFill>
            <a:schemeClr val="accent4"/>
          </a:solidFill>
        </p:spPr>
        <p:txBody>
          <a:bodyPr rtlCol="0" anchor="ctr"/>
          <a:lstStyle>
            <a:lvl1pPr marL="0" indent="0">
              <a:buFontTx/>
              <a:buNone/>
              <a:defRPr sz="2933"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18160" y="335280"/>
            <a:ext cx="6930390" cy="1452880"/>
          </a:xfrm>
          <a:prstGeom prst="rect">
            <a:avLst/>
          </a:prstGeo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C7094E2-4441-4AD3-8C50-E94563EE9813}" type="datetime1">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7F4EDE-7DEE-4AF6-A97C-4EBD82F05F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338B73-FF39-41A1-ADD2-579E5C03122C}" type="datetime1">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9164320"/>
            <a:ext cx="453390" cy="558800"/>
          </a:xfrm>
        </p:spPr>
        <p:txBody>
          <a:bodyPr/>
          <a:lstStyle>
            <a:lvl1pPr>
              <a:defRPr>
                <a:solidFill>
                  <a:schemeClr val="tx2"/>
                </a:solidFill>
              </a:defRPr>
            </a:lvl1pPr>
          </a:lstStyle>
          <a:p>
            <a:fld id="{287F4EDE-7DEE-4AF6-A97C-4EBD82F05F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 y="400473"/>
            <a:ext cx="6865620" cy="1275927"/>
          </a:xfrm>
          <a:prstGeom prst="rect">
            <a:avLst/>
          </a:prstGeom>
        </p:spPr>
        <p:txBody>
          <a:bodyPr anchor="ctr"/>
          <a:lstStyle>
            <a:lvl1pPr algn="l">
              <a:buNone/>
              <a:defRPr sz="6453" b="0"/>
            </a:lvl1pPr>
          </a:lstStyle>
          <a:p>
            <a:r>
              <a:rPr kumimoji="0" lang="en-US"/>
              <a:t>Click to edit Master title style</a:t>
            </a:r>
          </a:p>
        </p:txBody>
      </p:sp>
      <p:sp>
        <p:nvSpPr>
          <p:cNvPr id="5" name="Date Placeholder 4"/>
          <p:cNvSpPr>
            <a:spLocks noGrp="1"/>
          </p:cNvSpPr>
          <p:nvPr>
            <p:ph type="dt" sz="half" idx="10"/>
          </p:nvPr>
        </p:nvSpPr>
        <p:spPr/>
        <p:txBody>
          <a:bodyPr/>
          <a:lstStyle/>
          <a:p>
            <a:fld id="{FAD3D511-0A1D-4D62-B3C4-510278A19701}" type="datetime1">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287F4EDE-7DEE-4AF6-A97C-4EBD82F05F89}" type="slidenum">
              <a:rPr lang="en-US" smtClean="0"/>
              <a:t>‹#›</a:t>
            </a:fld>
            <a:endParaRPr lang="en-US"/>
          </a:p>
        </p:txBody>
      </p:sp>
      <p:sp>
        <p:nvSpPr>
          <p:cNvPr id="3" name="Text Placeholder 2"/>
          <p:cNvSpPr>
            <a:spLocks noGrp="1"/>
          </p:cNvSpPr>
          <p:nvPr>
            <p:ph type="body" idx="2"/>
          </p:nvPr>
        </p:nvSpPr>
        <p:spPr>
          <a:xfrm>
            <a:off x="518160" y="2570480"/>
            <a:ext cx="1360170" cy="637032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467"/>
              </a:spcAft>
              <a:buNone/>
              <a:defRPr sz="2640"/>
            </a:lvl1pPr>
            <a:lvl2pPr>
              <a:buNone/>
              <a:defRPr sz="1760"/>
            </a:lvl2pPr>
            <a:lvl3pPr>
              <a:buNone/>
              <a:defRPr sz="1467"/>
            </a:lvl3pPr>
            <a:lvl4pPr>
              <a:buNone/>
              <a:defRPr sz="1320"/>
            </a:lvl4pPr>
            <a:lvl5pPr>
              <a:buNone/>
              <a:defRPr sz="132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007870" y="2570480"/>
            <a:ext cx="5440680" cy="648208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360170" y="8046720"/>
            <a:ext cx="6217920" cy="1005840"/>
          </a:xfrm>
        </p:spPr>
        <p:txBody>
          <a:bodyPr/>
          <a:lstStyle>
            <a:lvl1pPr marL="0" indent="0">
              <a:buFontTx/>
              <a:buNone/>
              <a:defRPr sz="2493"/>
            </a:lvl1pPr>
            <a:lvl2pPr>
              <a:buFontTx/>
              <a:buNone/>
              <a:defRPr sz="1760"/>
            </a:lvl2pPr>
            <a:lvl3pPr>
              <a:buFontTx/>
              <a:buNone/>
              <a:defRPr sz="1467"/>
            </a:lvl3pPr>
            <a:lvl4pPr>
              <a:buFontTx/>
              <a:buNone/>
              <a:defRPr sz="1320"/>
            </a:lvl4pPr>
            <a:lvl5pPr>
              <a:buFontTx/>
              <a:buNone/>
              <a:defRPr sz="1320"/>
            </a:lvl5pPr>
          </a:lstStyle>
          <a:p>
            <a:pPr lvl="0" eaLnBrk="1" latinLnBrk="0" hangingPunct="1"/>
            <a:r>
              <a:rPr kumimoji="0" lang="en-US"/>
              <a:t>Click to edit Master text styles</a:t>
            </a:r>
          </a:p>
        </p:txBody>
      </p:sp>
      <p:sp>
        <p:nvSpPr>
          <p:cNvPr id="8" name="Rectangle 7"/>
          <p:cNvSpPr/>
          <p:nvPr/>
        </p:nvSpPr>
        <p:spPr bwMode="white">
          <a:xfrm>
            <a:off x="-7772" y="6705600"/>
            <a:ext cx="7772400" cy="130088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7772" y="6839712"/>
            <a:ext cx="1243584" cy="104607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0" name="Rectangle 9"/>
          <p:cNvSpPr/>
          <p:nvPr/>
        </p:nvSpPr>
        <p:spPr>
          <a:xfrm>
            <a:off x="1313536" y="6826301"/>
            <a:ext cx="6458864" cy="104607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 name="Title 1"/>
          <p:cNvSpPr>
            <a:spLocks noGrp="1"/>
          </p:cNvSpPr>
          <p:nvPr>
            <p:ph type="title"/>
          </p:nvPr>
        </p:nvSpPr>
        <p:spPr>
          <a:xfrm>
            <a:off x="1360170" y="6817360"/>
            <a:ext cx="6217920" cy="1005840"/>
          </a:xfrm>
          <a:prstGeom prst="rect">
            <a:avLst/>
          </a:prstGeom>
        </p:spPr>
        <p:txBody>
          <a:bodyPr anchor="ctr"/>
          <a:lstStyle>
            <a:lvl1pPr algn="l">
              <a:buNone/>
              <a:defRPr sz="4107" b="0">
                <a:solidFill>
                  <a:srgbClr val="FFFFFF"/>
                </a:solidFill>
              </a:defRPr>
            </a:lvl1pPr>
          </a:lstStyle>
          <a:p>
            <a:r>
              <a:rPr kumimoji="0" lang="en-US"/>
              <a:t>Click to edit Master title style</a:t>
            </a:r>
          </a:p>
        </p:txBody>
      </p:sp>
      <p:sp>
        <p:nvSpPr>
          <p:cNvPr id="11" name="Rectangle 10"/>
          <p:cNvSpPr/>
          <p:nvPr/>
        </p:nvSpPr>
        <p:spPr bwMode="white">
          <a:xfrm>
            <a:off x="1230630" y="0"/>
            <a:ext cx="85496" cy="100718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12" name="Date Placeholder 11"/>
          <p:cNvSpPr>
            <a:spLocks noGrp="1"/>
          </p:cNvSpPr>
          <p:nvPr>
            <p:ph type="dt" sz="half" idx="10"/>
          </p:nvPr>
        </p:nvSpPr>
        <p:spPr>
          <a:xfrm>
            <a:off x="5311140" y="9164321"/>
            <a:ext cx="2266950" cy="535517"/>
          </a:xfrm>
        </p:spPr>
        <p:txBody>
          <a:bodyPr rtlCol="0"/>
          <a:lstStyle/>
          <a:p>
            <a:fld id="{E3E8BBA7-9561-4B29-8B73-C93B61374D6F}" type="datetime1">
              <a:rPr lang="en-US" smtClean="0"/>
              <a:t>10/3/2023</a:t>
            </a:fld>
            <a:endParaRPr lang="en-US"/>
          </a:p>
        </p:txBody>
      </p:sp>
      <p:sp>
        <p:nvSpPr>
          <p:cNvPr id="13" name="Slide Number Placeholder 12"/>
          <p:cNvSpPr>
            <a:spLocks noGrp="1"/>
          </p:cNvSpPr>
          <p:nvPr>
            <p:ph type="sldNum" sz="quarter" idx="11"/>
          </p:nvPr>
        </p:nvSpPr>
        <p:spPr>
          <a:xfrm>
            <a:off x="0" y="6845298"/>
            <a:ext cx="1230630" cy="973248"/>
          </a:xfrm>
        </p:spPr>
        <p:txBody>
          <a:bodyPr rtlCol="0"/>
          <a:lstStyle>
            <a:lvl1pPr>
              <a:defRPr sz="4107"/>
            </a:lvl1pPr>
          </a:lstStyle>
          <a:p>
            <a:fld id="{287F4EDE-7DEE-4AF6-A97C-4EBD82F05F89}" type="slidenum">
              <a:rPr lang="en-US" smtClean="0"/>
              <a:t>‹#›</a:t>
            </a:fld>
            <a:endParaRPr lang="en-US"/>
          </a:p>
        </p:txBody>
      </p:sp>
      <p:sp>
        <p:nvSpPr>
          <p:cNvPr id="14" name="Footer Placeholder 13"/>
          <p:cNvSpPr>
            <a:spLocks noGrp="1"/>
          </p:cNvSpPr>
          <p:nvPr>
            <p:ph type="ftr" sz="quarter" idx="12"/>
          </p:nvPr>
        </p:nvSpPr>
        <p:spPr>
          <a:xfrm>
            <a:off x="1360170" y="9164036"/>
            <a:ext cx="3886200" cy="535517"/>
          </a:xfrm>
        </p:spPr>
        <p:txBody>
          <a:bodyPr rtlCol="0"/>
          <a:lstStyle/>
          <a:p>
            <a:endParaRPr lang="en-US"/>
          </a:p>
        </p:txBody>
      </p:sp>
      <p:sp>
        <p:nvSpPr>
          <p:cNvPr id="3" name="Picture Placeholder 2"/>
          <p:cNvSpPr>
            <a:spLocks noGrp="1"/>
          </p:cNvSpPr>
          <p:nvPr>
            <p:ph type="pic" idx="1"/>
          </p:nvPr>
        </p:nvSpPr>
        <p:spPr>
          <a:xfrm>
            <a:off x="1326490" y="0"/>
            <a:ext cx="6445910" cy="6701130"/>
          </a:xfrm>
          <a:solidFill>
            <a:schemeClr val="accent1">
              <a:tint val="40000"/>
            </a:schemeClr>
          </a:solidFill>
          <a:ln>
            <a:noFill/>
          </a:ln>
        </p:spPr>
        <p:txBody>
          <a:bodyPr/>
          <a:lstStyle>
            <a:lvl1pPr marL="0" indent="0">
              <a:buNone/>
              <a:defRPr sz="4693"/>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520751" y="1371600"/>
            <a:ext cx="6930390" cy="6638544"/>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5181600" y="9164321"/>
            <a:ext cx="2266950" cy="535517"/>
          </a:xfrm>
          <a:prstGeom prst="rect">
            <a:avLst/>
          </a:prstGeom>
        </p:spPr>
        <p:txBody>
          <a:bodyPr vert="horz" anchor="ctr" anchorCtr="0"/>
          <a:lstStyle>
            <a:lvl1pPr algn="l" eaLnBrk="1" latinLnBrk="0" hangingPunct="1">
              <a:defRPr kumimoji="0" sz="2053">
                <a:solidFill>
                  <a:schemeClr val="tx2"/>
                </a:solidFill>
              </a:defRPr>
            </a:lvl1pPr>
          </a:lstStyle>
          <a:p>
            <a:fld id="{4B64C4DA-A338-4E18-82CA-CD4B63AE9123}" type="datetime1">
              <a:rPr lang="en-US" smtClean="0"/>
              <a:t>10/3/2023</a:t>
            </a:fld>
            <a:endParaRPr lang="en-US"/>
          </a:p>
        </p:txBody>
      </p:sp>
      <p:sp>
        <p:nvSpPr>
          <p:cNvPr id="3" name="Footer Placeholder 2"/>
          <p:cNvSpPr>
            <a:spLocks noGrp="1"/>
          </p:cNvSpPr>
          <p:nvPr>
            <p:ph type="ftr" sz="quarter" idx="3"/>
          </p:nvPr>
        </p:nvSpPr>
        <p:spPr>
          <a:xfrm>
            <a:off x="518160" y="9164036"/>
            <a:ext cx="4607921" cy="535517"/>
          </a:xfrm>
          <a:prstGeom prst="rect">
            <a:avLst/>
          </a:prstGeom>
        </p:spPr>
        <p:txBody>
          <a:bodyPr vert="horz" anchor="ctr"/>
          <a:lstStyle>
            <a:lvl1pPr algn="r" eaLnBrk="1" latinLnBrk="0" hangingPunct="1">
              <a:defRPr kumimoji="0" sz="2053">
                <a:solidFill>
                  <a:schemeClr val="tx2"/>
                </a:solidFill>
              </a:defRPr>
            </a:lvl1pPr>
          </a:lstStyle>
          <a:p>
            <a:endParaRPr lang="en-US"/>
          </a:p>
        </p:txBody>
      </p:sp>
      <p:sp>
        <p:nvSpPr>
          <p:cNvPr id="7" name="Rectangle 6"/>
          <p:cNvSpPr/>
          <p:nvPr/>
        </p:nvSpPr>
        <p:spPr bwMode="white">
          <a:xfrm>
            <a:off x="0" y="810768"/>
            <a:ext cx="7772400" cy="46939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8" name="Rectangle 7"/>
          <p:cNvSpPr/>
          <p:nvPr/>
        </p:nvSpPr>
        <p:spPr>
          <a:xfrm>
            <a:off x="0" y="883920"/>
            <a:ext cx="453390" cy="33528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9" name="Rectangle 8"/>
          <p:cNvSpPr/>
          <p:nvPr/>
        </p:nvSpPr>
        <p:spPr>
          <a:xfrm>
            <a:off x="501967" y="883920"/>
            <a:ext cx="7270433" cy="33528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640"/>
          </a:p>
        </p:txBody>
      </p:sp>
      <p:sp>
        <p:nvSpPr>
          <p:cNvPr id="23" name="Slide Number Placeholder 22"/>
          <p:cNvSpPr>
            <a:spLocks noGrp="1"/>
          </p:cNvSpPr>
          <p:nvPr>
            <p:ph type="sldNum" sz="quarter" idx="4"/>
          </p:nvPr>
        </p:nvSpPr>
        <p:spPr>
          <a:xfrm>
            <a:off x="0" y="838200"/>
            <a:ext cx="453390" cy="358565"/>
          </a:xfrm>
          <a:prstGeom prst="rect">
            <a:avLst/>
          </a:prstGeom>
        </p:spPr>
        <p:txBody>
          <a:bodyPr vert="horz" anchor="ctr" anchorCtr="0">
            <a:normAutofit/>
          </a:bodyPr>
          <a:lstStyle>
            <a:lvl1pPr algn="ctr" eaLnBrk="1" latinLnBrk="0" hangingPunct="1">
              <a:defRPr kumimoji="0" sz="2053" b="1">
                <a:solidFill>
                  <a:srgbClr val="FFFFFF"/>
                </a:solidFill>
              </a:defRPr>
            </a:lvl1pPr>
          </a:lstStyle>
          <a:p>
            <a:fld id="{287F4EDE-7DEE-4AF6-A97C-4EBD82F05F89}"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1"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125000"/>
        <a:buFont typeface="Wingdings" panose="05000000000000000000" pitchFamily="2" charset="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6DF00C8-4BF6-46EB-BB04-C453526793FF}"/>
              </a:ext>
            </a:extLst>
          </p:cNvPr>
          <p:cNvPicPr>
            <a:picLocks noChangeAspect="1"/>
          </p:cNvPicPr>
          <p:nvPr/>
        </p:nvPicPr>
        <p:blipFill>
          <a:blip r:embed="rId2"/>
          <a:stretch>
            <a:fillRect/>
          </a:stretch>
        </p:blipFill>
        <p:spPr>
          <a:xfrm>
            <a:off x="4343400" y="6019801"/>
            <a:ext cx="1387410" cy="1148715"/>
          </a:xfrm>
          <a:prstGeom prst="rect">
            <a:avLst/>
          </a:prstGeom>
        </p:spPr>
      </p:pic>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1</a:t>
            </a:fld>
            <a:endParaRPr lang="en-US"/>
          </a:p>
        </p:txBody>
      </p:sp>
      <p:cxnSp>
        <p:nvCxnSpPr>
          <p:cNvPr id="4" name="Straight Connector 3">
            <a:extLst>
              <a:ext uri="{FF2B5EF4-FFF2-40B4-BE49-F238E27FC236}">
                <a16:creationId xmlns:a16="http://schemas.microsoft.com/office/drawing/2014/main" id="{06CAC263-D460-4F63-8AA4-283893C07BB9}"/>
              </a:ext>
            </a:extLst>
          </p:cNvPr>
          <p:cNvCxnSpPr/>
          <p:nvPr/>
        </p:nvCxnSpPr>
        <p:spPr>
          <a:xfrm>
            <a:off x="609600" y="25908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913F86B-67E4-4AE8-8860-2B9C9FD8B44E}"/>
              </a:ext>
            </a:extLst>
          </p:cNvPr>
          <p:cNvSpPr txBox="1"/>
          <p:nvPr/>
        </p:nvSpPr>
        <p:spPr>
          <a:xfrm>
            <a:off x="5029200" y="1199940"/>
            <a:ext cx="1676400" cy="369332"/>
          </a:xfrm>
          <a:prstGeom prst="rect">
            <a:avLst/>
          </a:prstGeom>
          <a:noFill/>
        </p:spPr>
        <p:txBody>
          <a:bodyPr wrap="square" rtlCol="0">
            <a:spAutoFit/>
          </a:bodyPr>
          <a:lstStyle/>
          <a:p>
            <a:r>
              <a:rPr lang="en-US" dirty="0"/>
              <a:t>Revision Level:</a:t>
            </a:r>
          </a:p>
        </p:txBody>
      </p:sp>
      <p:sp>
        <p:nvSpPr>
          <p:cNvPr id="7" name="TextBox 6">
            <a:extLst>
              <a:ext uri="{FF2B5EF4-FFF2-40B4-BE49-F238E27FC236}">
                <a16:creationId xmlns:a16="http://schemas.microsoft.com/office/drawing/2014/main" id="{B525FA09-7C0D-4EB5-A2A9-FDA0A7BA6872}"/>
              </a:ext>
            </a:extLst>
          </p:cNvPr>
          <p:cNvSpPr txBox="1"/>
          <p:nvPr/>
        </p:nvSpPr>
        <p:spPr>
          <a:xfrm>
            <a:off x="609600" y="1537006"/>
            <a:ext cx="2057400" cy="369332"/>
          </a:xfrm>
          <a:prstGeom prst="rect">
            <a:avLst/>
          </a:prstGeom>
          <a:noFill/>
        </p:spPr>
        <p:txBody>
          <a:bodyPr wrap="square" rtlCol="0">
            <a:spAutoFit/>
          </a:bodyPr>
          <a:lstStyle/>
          <a:p>
            <a:r>
              <a:rPr lang="en-US" dirty="0"/>
              <a:t>Title:</a:t>
            </a:r>
          </a:p>
        </p:txBody>
      </p:sp>
      <p:sp>
        <p:nvSpPr>
          <p:cNvPr id="8" name="TextBox 7">
            <a:extLst>
              <a:ext uri="{FF2B5EF4-FFF2-40B4-BE49-F238E27FC236}">
                <a16:creationId xmlns:a16="http://schemas.microsoft.com/office/drawing/2014/main" id="{097EF13E-58E7-4F8A-8516-9713EF12ED9E}"/>
              </a:ext>
            </a:extLst>
          </p:cNvPr>
          <p:cNvSpPr txBox="1"/>
          <p:nvPr/>
        </p:nvSpPr>
        <p:spPr>
          <a:xfrm>
            <a:off x="609600" y="1891602"/>
            <a:ext cx="2057400" cy="369332"/>
          </a:xfrm>
          <a:prstGeom prst="rect">
            <a:avLst/>
          </a:prstGeom>
          <a:noFill/>
        </p:spPr>
        <p:txBody>
          <a:bodyPr wrap="square" rtlCol="0">
            <a:spAutoFit/>
          </a:bodyPr>
          <a:lstStyle/>
          <a:p>
            <a:r>
              <a:rPr lang="en-US" dirty="0"/>
              <a:t>Purpose:</a:t>
            </a:r>
          </a:p>
        </p:txBody>
      </p:sp>
      <p:sp>
        <p:nvSpPr>
          <p:cNvPr id="9" name="TextBox 8">
            <a:extLst>
              <a:ext uri="{FF2B5EF4-FFF2-40B4-BE49-F238E27FC236}">
                <a16:creationId xmlns:a16="http://schemas.microsoft.com/office/drawing/2014/main" id="{3D653EBC-9B24-4BF0-B043-8236D65FEF1F}"/>
              </a:ext>
            </a:extLst>
          </p:cNvPr>
          <p:cNvSpPr txBox="1"/>
          <p:nvPr/>
        </p:nvSpPr>
        <p:spPr>
          <a:xfrm>
            <a:off x="6688015" y="1199940"/>
            <a:ext cx="457200" cy="369332"/>
          </a:xfrm>
          <a:prstGeom prst="rect">
            <a:avLst/>
          </a:prstGeom>
          <a:noFill/>
        </p:spPr>
        <p:txBody>
          <a:bodyPr wrap="square" rtlCol="0">
            <a:spAutoFit/>
          </a:bodyPr>
          <a:lstStyle/>
          <a:p>
            <a:r>
              <a:rPr lang="en-US" b="1" dirty="0"/>
              <a:t>D</a:t>
            </a:r>
          </a:p>
        </p:txBody>
      </p:sp>
      <p:sp>
        <p:nvSpPr>
          <p:cNvPr id="10" name="TextBox 9">
            <a:extLst>
              <a:ext uri="{FF2B5EF4-FFF2-40B4-BE49-F238E27FC236}">
                <a16:creationId xmlns:a16="http://schemas.microsoft.com/office/drawing/2014/main" id="{717B6CCC-8352-44FD-A585-B9CF46DEC8C2}"/>
              </a:ext>
            </a:extLst>
          </p:cNvPr>
          <p:cNvSpPr txBox="1"/>
          <p:nvPr/>
        </p:nvSpPr>
        <p:spPr>
          <a:xfrm>
            <a:off x="1244212" y="1554076"/>
            <a:ext cx="4536491" cy="369332"/>
          </a:xfrm>
          <a:prstGeom prst="rect">
            <a:avLst/>
          </a:prstGeom>
          <a:noFill/>
        </p:spPr>
        <p:txBody>
          <a:bodyPr wrap="square" rtlCol="0">
            <a:spAutoFit/>
          </a:bodyPr>
          <a:lstStyle/>
          <a:p>
            <a:r>
              <a:rPr lang="en-US" b="1" dirty="0"/>
              <a:t>Life Defender Spare Parts and Accessories</a:t>
            </a:r>
          </a:p>
        </p:txBody>
      </p:sp>
      <p:sp>
        <p:nvSpPr>
          <p:cNvPr id="11" name="TextBox 10">
            <a:extLst>
              <a:ext uri="{FF2B5EF4-FFF2-40B4-BE49-F238E27FC236}">
                <a16:creationId xmlns:a16="http://schemas.microsoft.com/office/drawing/2014/main" id="{D62D9858-F6EA-487F-BC82-B7192AE68168}"/>
              </a:ext>
            </a:extLst>
          </p:cNvPr>
          <p:cNvSpPr txBox="1"/>
          <p:nvPr/>
        </p:nvSpPr>
        <p:spPr>
          <a:xfrm>
            <a:off x="1600200" y="1875560"/>
            <a:ext cx="5416062" cy="707886"/>
          </a:xfrm>
          <a:prstGeom prst="rect">
            <a:avLst/>
          </a:prstGeom>
          <a:noFill/>
        </p:spPr>
        <p:txBody>
          <a:bodyPr wrap="square" rtlCol="0">
            <a:spAutoFit/>
          </a:bodyPr>
          <a:lstStyle/>
          <a:p>
            <a:r>
              <a:rPr lang="en-US" sz="2000" b="1" dirty="0"/>
              <a:t>To Provide Information on Spare Parts and Accessories That Austin Stocks for Customers </a:t>
            </a:r>
          </a:p>
        </p:txBody>
      </p:sp>
      <p:sp>
        <p:nvSpPr>
          <p:cNvPr id="12" name="TextBox 11">
            <a:extLst>
              <a:ext uri="{FF2B5EF4-FFF2-40B4-BE49-F238E27FC236}">
                <a16:creationId xmlns:a16="http://schemas.microsoft.com/office/drawing/2014/main" id="{0F80E647-DD47-407E-A298-C725C323DDE7}"/>
              </a:ext>
            </a:extLst>
          </p:cNvPr>
          <p:cNvSpPr txBox="1"/>
          <p:nvPr/>
        </p:nvSpPr>
        <p:spPr>
          <a:xfrm>
            <a:off x="609600" y="1214676"/>
            <a:ext cx="2305050" cy="369332"/>
          </a:xfrm>
          <a:prstGeom prst="rect">
            <a:avLst/>
          </a:prstGeom>
          <a:noFill/>
        </p:spPr>
        <p:txBody>
          <a:bodyPr wrap="square" rtlCol="0">
            <a:spAutoFit/>
          </a:bodyPr>
          <a:lstStyle/>
          <a:p>
            <a:r>
              <a:rPr lang="en-US" dirty="0"/>
              <a:t>Technical Bulletin#:</a:t>
            </a:r>
            <a:endParaRPr lang="en-US" b="1" dirty="0"/>
          </a:p>
        </p:txBody>
      </p:sp>
      <p:cxnSp>
        <p:nvCxnSpPr>
          <p:cNvPr id="13" name="Straight Connector 12">
            <a:extLst>
              <a:ext uri="{FF2B5EF4-FFF2-40B4-BE49-F238E27FC236}">
                <a16:creationId xmlns:a16="http://schemas.microsoft.com/office/drawing/2014/main" id="{2C2F5A85-B55E-41FD-91C6-4E0FF1EA14AD}"/>
              </a:ext>
            </a:extLst>
          </p:cNvPr>
          <p:cNvCxnSpPr/>
          <p:nvPr/>
        </p:nvCxnSpPr>
        <p:spPr>
          <a:xfrm>
            <a:off x="485158" y="9501675"/>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C8F1FC-769F-48E1-AA4A-6A2D02130F24}"/>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7" name="TextBox 16">
            <a:extLst>
              <a:ext uri="{FF2B5EF4-FFF2-40B4-BE49-F238E27FC236}">
                <a16:creationId xmlns:a16="http://schemas.microsoft.com/office/drawing/2014/main" id="{034CFC5E-93F6-45F5-9AAE-8A457217E5CB}"/>
              </a:ext>
            </a:extLst>
          </p:cNvPr>
          <p:cNvSpPr txBox="1"/>
          <p:nvPr/>
        </p:nvSpPr>
        <p:spPr>
          <a:xfrm>
            <a:off x="533400" y="2638961"/>
            <a:ext cx="7162800" cy="1323439"/>
          </a:xfrm>
          <a:prstGeom prst="rect">
            <a:avLst/>
          </a:prstGeom>
          <a:noFill/>
        </p:spPr>
        <p:txBody>
          <a:bodyPr wrap="square" rtlCol="0">
            <a:spAutoFit/>
          </a:bodyPr>
          <a:lstStyle/>
          <a:p>
            <a:r>
              <a:rPr lang="en-US" sz="1400" b="1" dirty="0"/>
              <a:t>CF-C-FRAMECLIP-001 </a:t>
            </a:r>
          </a:p>
          <a:p>
            <a:r>
              <a:rPr lang="en-US" sz="1400" dirty="0"/>
              <a:t>(SNAP-IN CLIP FOR FIXED FRAMES)</a:t>
            </a:r>
          </a:p>
          <a:p>
            <a:endParaRPr lang="en-US" sz="800" dirty="0"/>
          </a:p>
          <a:p>
            <a:r>
              <a:rPr lang="en-US" sz="1200" dirty="0"/>
              <a:t>PURPOSE:  This is required to mount all “CFFX” frames.</a:t>
            </a:r>
          </a:p>
          <a:p>
            <a:r>
              <a:rPr lang="en-US" sz="1200" b="1" dirty="0"/>
              <a:t>SOLD INDIVIDUALLY</a:t>
            </a:r>
          </a:p>
          <a:p>
            <a:endParaRPr lang="en-US" sz="800" dirty="0"/>
          </a:p>
          <a:p>
            <a:r>
              <a:rPr lang="en-US" sz="1200" dirty="0"/>
              <a:t>RECOMMENDATION:  Buy in bulk and have available to pre-install into cabinets prior to installation of frames.</a:t>
            </a:r>
          </a:p>
        </p:txBody>
      </p:sp>
      <p:sp>
        <p:nvSpPr>
          <p:cNvPr id="23" name="TextBox 22">
            <a:extLst>
              <a:ext uri="{FF2B5EF4-FFF2-40B4-BE49-F238E27FC236}">
                <a16:creationId xmlns:a16="http://schemas.microsoft.com/office/drawing/2014/main" id="{5E2D29BA-7F62-4CF7-8471-527A6EBDDF55}"/>
              </a:ext>
            </a:extLst>
          </p:cNvPr>
          <p:cNvSpPr txBox="1"/>
          <p:nvPr/>
        </p:nvSpPr>
        <p:spPr>
          <a:xfrm>
            <a:off x="2577133" y="1229951"/>
            <a:ext cx="1437613" cy="369332"/>
          </a:xfrm>
          <a:prstGeom prst="rect">
            <a:avLst/>
          </a:prstGeom>
          <a:noFill/>
        </p:spPr>
        <p:txBody>
          <a:bodyPr wrap="square" rtlCol="0">
            <a:spAutoFit/>
          </a:bodyPr>
          <a:lstStyle/>
          <a:p>
            <a:r>
              <a:rPr lang="en-US" b="1" dirty="0"/>
              <a:t>TB-LD002</a:t>
            </a:r>
          </a:p>
        </p:txBody>
      </p:sp>
      <p:sp>
        <p:nvSpPr>
          <p:cNvPr id="22" name="TextBox 21">
            <a:extLst>
              <a:ext uri="{FF2B5EF4-FFF2-40B4-BE49-F238E27FC236}">
                <a16:creationId xmlns:a16="http://schemas.microsoft.com/office/drawing/2014/main" id="{F51524F4-39D3-400B-A63E-F3E0ED95A9C2}"/>
              </a:ext>
            </a:extLst>
          </p:cNvPr>
          <p:cNvSpPr txBox="1"/>
          <p:nvPr/>
        </p:nvSpPr>
        <p:spPr>
          <a:xfrm>
            <a:off x="533400" y="6019800"/>
            <a:ext cx="6019800" cy="1107996"/>
          </a:xfrm>
          <a:prstGeom prst="rect">
            <a:avLst/>
          </a:prstGeom>
          <a:noFill/>
        </p:spPr>
        <p:txBody>
          <a:bodyPr wrap="square" rtlCol="0">
            <a:spAutoFit/>
          </a:bodyPr>
          <a:lstStyle/>
          <a:p>
            <a:r>
              <a:rPr lang="en-US" sz="1400" b="1" dirty="0"/>
              <a:t>CFFX-REMOVEABLE-TOOL </a:t>
            </a:r>
            <a:r>
              <a:rPr lang="en-US" sz="1400" dirty="0"/>
              <a:t>(REMOVAL TOOL FOR FIXED FRAMES)</a:t>
            </a:r>
          </a:p>
          <a:p>
            <a:endParaRPr lang="en-US" sz="800" dirty="0"/>
          </a:p>
          <a:p>
            <a:r>
              <a:rPr lang="en-US" sz="1200" dirty="0"/>
              <a:t>PURPOSE:  This tool is used to remove a Fixed Frame.</a:t>
            </a:r>
          </a:p>
          <a:p>
            <a:r>
              <a:rPr lang="en-US" sz="1200" b="1" dirty="0"/>
              <a:t>SOLD INDIVIDUALLY</a:t>
            </a:r>
          </a:p>
          <a:p>
            <a:endParaRPr lang="en-US" sz="800" dirty="0"/>
          </a:p>
          <a:p>
            <a:r>
              <a:rPr lang="en-US" sz="1200" dirty="0"/>
              <a:t>RECOMMENDATION: Buy one for each installer.</a:t>
            </a:r>
          </a:p>
        </p:txBody>
      </p:sp>
      <p:pic>
        <p:nvPicPr>
          <p:cNvPr id="1026" name="Picture 2" descr="C:\Users\MJEFFR~1\AppData\Local\Temp\SNAGHTML5d052dd.PNG">
            <a:extLst>
              <a:ext uri="{FF2B5EF4-FFF2-40B4-BE49-F238E27FC236}">
                <a16:creationId xmlns:a16="http://schemas.microsoft.com/office/drawing/2014/main" id="{5C5880D4-DE61-417E-961C-2344D243A7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4267200"/>
            <a:ext cx="1217956" cy="141587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F1E5E954-09AD-45BA-817B-595F88EA7373}"/>
              </a:ext>
            </a:extLst>
          </p:cNvPr>
          <p:cNvSpPr txBox="1"/>
          <p:nvPr/>
        </p:nvSpPr>
        <p:spPr>
          <a:xfrm>
            <a:off x="533400" y="4035385"/>
            <a:ext cx="5486400" cy="1908215"/>
          </a:xfrm>
          <a:prstGeom prst="rect">
            <a:avLst/>
          </a:prstGeom>
          <a:noFill/>
        </p:spPr>
        <p:txBody>
          <a:bodyPr wrap="square" rtlCol="0">
            <a:spAutoFit/>
          </a:bodyPr>
          <a:lstStyle/>
          <a:p>
            <a:r>
              <a:rPr lang="en-US" sz="1400" b="1" dirty="0"/>
              <a:t>CF-C-CLIPSHIM-001-01 (.060” THICK PLASTIC)</a:t>
            </a:r>
          </a:p>
          <a:p>
            <a:r>
              <a:rPr lang="en-US" sz="1400" b="1" dirty="0"/>
              <a:t>CF-C-CLIPSHIM-001-02 (.100” THICK ALUMINUM)</a:t>
            </a:r>
          </a:p>
          <a:p>
            <a:r>
              <a:rPr lang="en-US" sz="1400" dirty="0"/>
              <a:t>(SHIMS FOR SNAP-IN CLIPS FOR FIXED FRAMES)</a:t>
            </a:r>
          </a:p>
          <a:p>
            <a:endParaRPr lang="en-US" sz="800" dirty="0"/>
          </a:p>
          <a:p>
            <a:r>
              <a:rPr lang="en-US" sz="1200" dirty="0"/>
              <a:t>PURPOSE:  On occasion the cabinet may be just a little too tall for the frame so it will be a little loose.  When this occurs, installing these shims under the FRAMECLIPS makes the cabinet smaller and tightens up the frame in the cabinet.</a:t>
            </a:r>
          </a:p>
          <a:p>
            <a:r>
              <a:rPr lang="en-US" sz="1200" b="1" dirty="0"/>
              <a:t>SOLD INDIVIDUALLY</a:t>
            </a:r>
          </a:p>
          <a:p>
            <a:endParaRPr lang="en-US" sz="800" dirty="0"/>
          </a:p>
          <a:p>
            <a:r>
              <a:rPr lang="en-US" sz="1200" dirty="0"/>
              <a:t>RECOMMENDATION:  Buy in bulk and have available to use as needed.</a:t>
            </a:r>
          </a:p>
        </p:txBody>
      </p:sp>
      <p:pic>
        <p:nvPicPr>
          <p:cNvPr id="3" name="Picture 2">
            <a:extLst>
              <a:ext uri="{FF2B5EF4-FFF2-40B4-BE49-F238E27FC236}">
                <a16:creationId xmlns:a16="http://schemas.microsoft.com/office/drawing/2014/main" id="{0803BF01-4A61-48EB-9ED3-71EFAC8208AE}"/>
              </a:ext>
            </a:extLst>
          </p:cNvPr>
          <p:cNvPicPr>
            <a:picLocks noChangeAspect="1"/>
          </p:cNvPicPr>
          <p:nvPr/>
        </p:nvPicPr>
        <p:blipFill>
          <a:blip r:embed="rId4"/>
          <a:stretch>
            <a:fillRect/>
          </a:stretch>
        </p:blipFill>
        <p:spPr>
          <a:xfrm>
            <a:off x="5545015" y="2667000"/>
            <a:ext cx="1371600" cy="1006897"/>
          </a:xfrm>
          <a:prstGeom prst="rect">
            <a:avLst/>
          </a:prstGeom>
        </p:spPr>
      </p:pic>
      <p:pic>
        <p:nvPicPr>
          <p:cNvPr id="19" name="Picture 18">
            <a:extLst>
              <a:ext uri="{FF2B5EF4-FFF2-40B4-BE49-F238E27FC236}">
                <a16:creationId xmlns:a16="http://schemas.microsoft.com/office/drawing/2014/main" id="{EE839EE3-1505-4C2F-BC9E-C1F0835F0E1E}"/>
              </a:ext>
            </a:extLst>
          </p:cNvPr>
          <p:cNvPicPr>
            <a:picLocks noChangeAspect="1"/>
          </p:cNvPicPr>
          <p:nvPr/>
        </p:nvPicPr>
        <p:blipFill rotWithShape="1">
          <a:blip r:embed="rId5"/>
          <a:srcRect r="5190"/>
          <a:stretch/>
        </p:blipFill>
        <p:spPr>
          <a:xfrm>
            <a:off x="5739741" y="6019800"/>
            <a:ext cx="1956459" cy="1291513"/>
          </a:xfrm>
          <a:prstGeom prst="rect">
            <a:avLst/>
          </a:prstGeom>
        </p:spPr>
      </p:pic>
      <p:sp>
        <p:nvSpPr>
          <p:cNvPr id="24" name="TextBox 23">
            <a:extLst>
              <a:ext uri="{FF2B5EF4-FFF2-40B4-BE49-F238E27FC236}">
                <a16:creationId xmlns:a16="http://schemas.microsoft.com/office/drawing/2014/main" id="{D13F259F-E7D0-4CD7-9C15-80CB165397BB}"/>
              </a:ext>
            </a:extLst>
          </p:cNvPr>
          <p:cNvSpPr txBox="1"/>
          <p:nvPr/>
        </p:nvSpPr>
        <p:spPr>
          <a:xfrm>
            <a:off x="528249" y="7259360"/>
            <a:ext cx="6172200" cy="1046440"/>
          </a:xfrm>
          <a:prstGeom prst="rect">
            <a:avLst/>
          </a:prstGeom>
          <a:noFill/>
        </p:spPr>
        <p:txBody>
          <a:bodyPr wrap="square" rtlCol="0">
            <a:spAutoFit/>
          </a:bodyPr>
          <a:lstStyle/>
          <a:p>
            <a:r>
              <a:rPr lang="en-US" sz="1400" b="1" dirty="0"/>
              <a:t>CF-C-SPACER-001 </a:t>
            </a:r>
            <a:r>
              <a:rPr lang="en-US" sz="1400" dirty="0"/>
              <a:t>(SPACER FOR FRAMED DOORS)</a:t>
            </a:r>
          </a:p>
          <a:p>
            <a:endParaRPr lang="en-US" sz="600" dirty="0"/>
          </a:p>
          <a:p>
            <a:r>
              <a:rPr lang="en-US" sz="1200" dirty="0"/>
              <a:t>PURPOSE:  These spacers help position the frames during installation.  </a:t>
            </a:r>
          </a:p>
          <a:p>
            <a:r>
              <a:rPr lang="en-US" sz="1200" b="1" dirty="0"/>
              <a:t>SOLD INDIVIDUALLY</a:t>
            </a:r>
          </a:p>
          <a:p>
            <a:endParaRPr lang="en-US" sz="600" dirty="0"/>
          </a:p>
          <a:p>
            <a:r>
              <a:rPr lang="en-US" sz="1200" dirty="0"/>
              <a:t>RECOMMENDATION:  These can be bought in bulk and used when needed.</a:t>
            </a:r>
          </a:p>
        </p:txBody>
      </p:sp>
      <p:pic>
        <p:nvPicPr>
          <p:cNvPr id="26" name="Picture 2">
            <a:extLst>
              <a:ext uri="{FF2B5EF4-FFF2-40B4-BE49-F238E27FC236}">
                <a16:creationId xmlns:a16="http://schemas.microsoft.com/office/drawing/2014/main" id="{8FF42B59-1559-48E6-AFE7-5B66BE2DF4E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3883" y="7465929"/>
            <a:ext cx="669341" cy="59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extBox 26">
            <a:extLst>
              <a:ext uri="{FF2B5EF4-FFF2-40B4-BE49-F238E27FC236}">
                <a16:creationId xmlns:a16="http://schemas.microsoft.com/office/drawing/2014/main" id="{D5840662-84CA-4903-8671-6E1EE1984946}"/>
              </a:ext>
            </a:extLst>
          </p:cNvPr>
          <p:cNvSpPr txBox="1"/>
          <p:nvPr/>
        </p:nvSpPr>
        <p:spPr>
          <a:xfrm>
            <a:off x="536597" y="8364391"/>
            <a:ext cx="6172200" cy="1046440"/>
          </a:xfrm>
          <a:prstGeom prst="rect">
            <a:avLst/>
          </a:prstGeom>
          <a:noFill/>
        </p:spPr>
        <p:txBody>
          <a:bodyPr wrap="square" rtlCol="0">
            <a:spAutoFit/>
          </a:bodyPr>
          <a:lstStyle/>
          <a:p>
            <a:r>
              <a:rPr lang="en-US" sz="1400" b="1" dirty="0"/>
              <a:t>CF-C-CAP-001 </a:t>
            </a:r>
            <a:r>
              <a:rPr lang="en-US" sz="1400" dirty="0"/>
              <a:t>(SCREW COVER FOR REMOVABLE PANELS)</a:t>
            </a:r>
          </a:p>
          <a:p>
            <a:endParaRPr lang="en-US" sz="600" dirty="0"/>
          </a:p>
          <a:p>
            <a:r>
              <a:rPr lang="en-US" sz="1200" dirty="0"/>
              <a:t>PURPOSE:  These are aesthetic parts cover the screws on Gen 3 Panels.  </a:t>
            </a:r>
          </a:p>
          <a:p>
            <a:r>
              <a:rPr lang="en-US" sz="1200" b="1" dirty="0"/>
              <a:t>SOLD INDIVIDUALLY</a:t>
            </a:r>
          </a:p>
          <a:p>
            <a:endParaRPr lang="en-US" sz="600" dirty="0"/>
          </a:p>
          <a:p>
            <a:r>
              <a:rPr lang="en-US" sz="1200" dirty="0"/>
              <a:t>RECOMMENDATION:  These can be bought in bulk and used when needed.</a:t>
            </a:r>
          </a:p>
        </p:txBody>
      </p:sp>
      <p:pic>
        <p:nvPicPr>
          <p:cNvPr id="18" name="Picture 17">
            <a:extLst>
              <a:ext uri="{FF2B5EF4-FFF2-40B4-BE49-F238E27FC236}">
                <a16:creationId xmlns:a16="http://schemas.microsoft.com/office/drawing/2014/main" id="{FB03C40B-BD88-4C8C-92C2-11CCE7885FD9}"/>
              </a:ext>
            </a:extLst>
          </p:cNvPr>
          <p:cNvPicPr>
            <a:picLocks noChangeAspect="1"/>
          </p:cNvPicPr>
          <p:nvPr/>
        </p:nvPicPr>
        <p:blipFill>
          <a:blip r:embed="rId7"/>
          <a:stretch>
            <a:fillRect/>
          </a:stretch>
        </p:blipFill>
        <p:spPr>
          <a:xfrm>
            <a:off x="5452028" y="8536627"/>
            <a:ext cx="751078" cy="703933"/>
          </a:xfrm>
          <a:prstGeom prst="rect">
            <a:avLst/>
          </a:prstGeom>
        </p:spPr>
      </p:pic>
      <p:pic>
        <p:nvPicPr>
          <p:cNvPr id="29" name="Picture 28">
            <a:extLst>
              <a:ext uri="{FF2B5EF4-FFF2-40B4-BE49-F238E27FC236}">
                <a16:creationId xmlns:a16="http://schemas.microsoft.com/office/drawing/2014/main" id="{981B5064-6092-4A60-9947-F40CCD4AB1C6}"/>
              </a:ext>
            </a:extLst>
          </p:cNvPr>
          <p:cNvPicPr>
            <a:picLocks noChangeAspect="1"/>
          </p:cNvPicPr>
          <p:nvPr/>
        </p:nvPicPr>
        <p:blipFill rotWithShape="1">
          <a:blip r:embed="rId8"/>
          <a:srcRect b="21814"/>
          <a:stretch/>
        </p:blipFill>
        <p:spPr>
          <a:xfrm>
            <a:off x="6318206" y="8291945"/>
            <a:ext cx="1396112" cy="1046441"/>
          </a:xfrm>
          <a:prstGeom prst="rect">
            <a:avLst/>
          </a:prstGeom>
        </p:spPr>
      </p:pic>
    </p:spTree>
    <p:extLst>
      <p:ext uri="{BB962C8B-B14F-4D97-AF65-F5344CB8AC3E}">
        <p14:creationId xmlns:p14="http://schemas.microsoft.com/office/powerpoint/2010/main" val="3881479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2</a:t>
            </a:fld>
            <a:endParaRPr lang="en-US"/>
          </a:p>
        </p:txBody>
      </p:sp>
      <p:cxnSp>
        <p:nvCxnSpPr>
          <p:cNvPr id="13" name="Straight Connector 12">
            <a:extLst>
              <a:ext uri="{FF2B5EF4-FFF2-40B4-BE49-F238E27FC236}">
                <a16:creationId xmlns:a16="http://schemas.microsoft.com/office/drawing/2014/main" id="{2C2F5A85-B55E-41FD-91C6-4E0FF1EA14AD}"/>
              </a:ext>
            </a:extLst>
          </p:cNvPr>
          <p:cNvCxnSpPr/>
          <p:nvPr/>
        </p:nvCxnSpPr>
        <p:spPr>
          <a:xfrm>
            <a:off x="485158" y="95250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0C8F1FC-769F-48E1-AA4A-6A2D02130F24}"/>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8" name="TextBox 17">
            <a:extLst>
              <a:ext uri="{FF2B5EF4-FFF2-40B4-BE49-F238E27FC236}">
                <a16:creationId xmlns:a16="http://schemas.microsoft.com/office/drawing/2014/main" id="{72BA87D3-ADC9-4E9F-8AF8-C4832C635B24}"/>
              </a:ext>
            </a:extLst>
          </p:cNvPr>
          <p:cNvSpPr txBox="1"/>
          <p:nvPr/>
        </p:nvSpPr>
        <p:spPr>
          <a:xfrm>
            <a:off x="459106" y="1828800"/>
            <a:ext cx="4953000" cy="2308324"/>
          </a:xfrm>
          <a:prstGeom prst="rect">
            <a:avLst/>
          </a:prstGeom>
          <a:noFill/>
        </p:spPr>
        <p:txBody>
          <a:bodyPr wrap="square" rtlCol="0">
            <a:spAutoFit/>
          </a:bodyPr>
          <a:lstStyle/>
          <a:p>
            <a:r>
              <a:rPr lang="en-US" sz="1400" b="1" dirty="0"/>
              <a:t>CF-C-HG-SHIM-040</a:t>
            </a:r>
          </a:p>
          <a:p>
            <a:r>
              <a:rPr lang="en-US" sz="1400" b="1" dirty="0"/>
              <a:t>CF-C-HG-SHIM-060</a:t>
            </a:r>
          </a:p>
          <a:p>
            <a:r>
              <a:rPr lang="en-US" sz="1400" b="1" dirty="0"/>
              <a:t>CF-C-HG-SHIM-100</a:t>
            </a:r>
          </a:p>
          <a:p>
            <a:r>
              <a:rPr lang="en-US" sz="1400" dirty="0"/>
              <a:t>(SHIMS FOR HINGED FRAMES)</a:t>
            </a:r>
          </a:p>
          <a:p>
            <a:endParaRPr lang="en-US" sz="800" dirty="0"/>
          </a:p>
          <a:p>
            <a:r>
              <a:rPr lang="en-US" sz="1200" dirty="0"/>
              <a:t>PURPOSE:  These are used with restocker hinges to adjust the frame’s latch relative to the striker.  They are also used on CW Doors to adjust squareness or center gap. Use on CFT*, CFL*, CFR*, and CFB* frames.</a:t>
            </a:r>
          </a:p>
          <a:p>
            <a:r>
              <a:rPr lang="en-US" sz="1200" b="1" dirty="0"/>
              <a:t>SOLD INDIVIDUALLY</a:t>
            </a:r>
          </a:p>
          <a:p>
            <a:endParaRPr lang="en-US" sz="800" b="1" dirty="0"/>
          </a:p>
          <a:p>
            <a:r>
              <a:rPr lang="en-US" sz="1200" dirty="0"/>
              <a:t>RECOMMENDATION:  Buy in bulk and have available to adjust hinged frames as they are being installed.</a:t>
            </a:r>
          </a:p>
        </p:txBody>
      </p:sp>
      <p:pic>
        <p:nvPicPr>
          <p:cNvPr id="15" name="Picture 14">
            <a:extLst>
              <a:ext uri="{FF2B5EF4-FFF2-40B4-BE49-F238E27FC236}">
                <a16:creationId xmlns:a16="http://schemas.microsoft.com/office/drawing/2014/main" id="{9430A1B8-5A80-458B-A031-99A90A8D36F7}"/>
              </a:ext>
            </a:extLst>
          </p:cNvPr>
          <p:cNvPicPr>
            <a:picLocks noChangeAspect="1"/>
          </p:cNvPicPr>
          <p:nvPr/>
        </p:nvPicPr>
        <p:blipFill>
          <a:blip r:embed="rId2"/>
          <a:stretch>
            <a:fillRect/>
          </a:stretch>
        </p:blipFill>
        <p:spPr>
          <a:xfrm>
            <a:off x="5300907" y="1918392"/>
            <a:ext cx="2256145" cy="2028825"/>
          </a:xfrm>
          <a:prstGeom prst="rect">
            <a:avLst/>
          </a:prstGeom>
        </p:spPr>
      </p:pic>
      <p:sp>
        <p:nvSpPr>
          <p:cNvPr id="16" name="TextBox 15">
            <a:extLst>
              <a:ext uri="{FF2B5EF4-FFF2-40B4-BE49-F238E27FC236}">
                <a16:creationId xmlns:a16="http://schemas.microsoft.com/office/drawing/2014/main" id="{48533BC1-B41A-4571-B341-B3211220215E}"/>
              </a:ext>
            </a:extLst>
          </p:cNvPr>
          <p:cNvSpPr txBox="1"/>
          <p:nvPr/>
        </p:nvSpPr>
        <p:spPr>
          <a:xfrm>
            <a:off x="381000" y="7186125"/>
            <a:ext cx="6096000" cy="1446550"/>
          </a:xfrm>
          <a:prstGeom prst="rect">
            <a:avLst/>
          </a:prstGeom>
          <a:noFill/>
        </p:spPr>
        <p:txBody>
          <a:bodyPr wrap="square" rtlCol="0">
            <a:spAutoFit/>
          </a:bodyPr>
          <a:lstStyle/>
          <a:p>
            <a:r>
              <a:rPr lang="en-US" sz="1400" b="1" dirty="0"/>
              <a:t>CF-C-RSL-ENDCAP-KIT</a:t>
            </a:r>
          </a:p>
          <a:p>
            <a:r>
              <a:rPr lang="en-US" sz="1400" dirty="0"/>
              <a:t>(END CAP KIT FOR RSL STRIKER)</a:t>
            </a:r>
          </a:p>
          <a:p>
            <a:endParaRPr lang="en-US" sz="600" dirty="0"/>
          </a:p>
          <a:p>
            <a:r>
              <a:rPr lang="en-US" sz="1200" dirty="0"/>
              <a:t>PURPOSE:  These end caps locate on each end of the striker and properly</a:t>
            </a:r>
          </a:p>
          <a:p>
            <a:r>
              <a:rPr lang="en-US" sz="1200" dirty="0"/>
              <a:t>locate the striker onto the frame.  They can occasionally get lost or damaged.</a:t>
            </a:r>
          </a:p>
          <a:p>
            <a:r>
              <a:rPr lang="en-US" sz="1200" b="1" dirty="0"/>
              <a:t>SOLD AS A KIT</a:t>
            </a:r>
          </a:p>
          <a:p>
            <a:endParaRPr lang="en-US" sz="600" dirty="0"/>
          </a:p>
          <a:p>
            <a:r>
              <a:rPr lang="en-US" sz="1200" dirty="0"/>
              <a:t>RECOMMENDATION:  Buy in bulk and have available to installers when occasionally needed.</a:t>
            </a:r>
          </a:p>
        </p:txBody>
      </p:sp>
      <p:sp>
        <p:nvSpPr>
          <p:cNvPr id="17" name="TextBox 16">
            <a:extLst>
              <a:ext uri="{FF2B5EF4-FFF2-40B4-BE49-F238E27FC236}">
                <a16:creationId xmlns:a16="http://schemas.microsoft.com/office/drawing/2014/main" id="{1D9FEC80-A987-4FD6-A80D-4465B2724D69}"/>
              </a:ext>
            </a:extLst>
          </p:cNvPr>
          <p:cNvSpPr txBox="1"/>
          <p:nvPr/>
        </p:nvSpPr>
        <p:spPr>
          <a:xfrm>
            <a:off x="409512" y="4572000"/>
            <a:ext cx="3355349" cy="1169551"/>
          </a:xfrm>
          <a:prstGeom prst="rect">
            <a:avLst/>
          </a:prstGeom>
          <a:noFill/>
        </p:spPr>
        <p:txBody>
          <a:bodyPr wrap="square" rtlCol="0">
            <a:spAutoFit/>
          </a:bodyPr>
          <a:lstStyle/>
          <a:p>
            <a:r>
              <a:rPr lang="en-US" sz="1400" b="1" dirty="0"/>
              <a:t>CF-C-RSL04-0600 (FOR 6” LATCH)</a:t>
            </a:r>
          </a:p>
          <a:p>
            <a:r>
              <a:rPr lang="en-US" sz="1400" b="1" dirty="0"/>
              <a:t>CF-C-RSL01-1200 (FOR 12” LATCH)</a:t>
            </a:r>
          </a:p>
          <a:p>
            <a:r>
              <a:rPr lang="en-US" sz="1400" b="1" dirty="0"/>
              <a:t>CF-C-RSL01-1800 (FOR 18” LATCH)</a:t>
            </a:r>
          </a:p>
          <a:p>
            <a:r>
              <a:rPr lang="en-US" sz="1400" b="1" dirty="0"/>
              <a:t>CF-C-RSL01-2400 (FOR 24” LATCH)</a:t>
            </a:r>
          </a:p>
          <a:p>
            <a:r>
              <a:rPr lang="en-US" sz="1400" dirty="0"/>
              <a:t>       (STRIKERS FOR RESTOCKER FRAME)</a:t>
            </a:r>
          </a:p>
        </p:txBody>
      </p:sp>
      <p:pic>
        <p:nvPicPr>
          <p:cNvPr id="19" name="Picture 3">
            <a:extLst>
              <a:ext uri="{FF2B5EF4-FFF2-40B4-BE49-F238E27FC236}">
                <a16:creationId xmlns:a16="http://schemas.microsoft.com/office/drawing/2014/main" id="{B32D0E56-FAB3-4FFE-A15C-7DF68ABFB8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2845" y="4611709"/>
            <a:ext cx="2951390" cy="215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a:extLst>
              <a:ext uri="{FF2B5EF4-FFF2-40B4-BE49-F238E27FC236}">
                <a16:creationId xmlns:a16="http://schemas.microsoft.com/office/drawing/2014/main" id="{60F5663B-90E5-4814-8DCF-4ADFEC7257C2}"/>
              </a:ext>
            </a:extLst>
          </p:cNvPr>
          <p:cNvSpPr txBox="1"/>
          <p:nvPr/>
        </p:nvSpPr>
        <p:spPr>
          <a:xfrm>
            <a:off x="381000" y="5758936"/>
            <a:ext cx="5707962" cy="1138773"/>
          </a:xfrm>
          <a:prstGeom prst="rect">
            <a:avLst/>
          </a:prstGeom>
          <a:noFill/>
        </p:spPr>
        <p:txBody>
          <a:bodyPr wrap="square" rtlCol="0">
            <a:spAutoFit/>
          </a:bodyPr>
          <a:lstStyle/>
          <a:p>
            <a:r>
              <a:rPr lang="en-US" sz="1200" dirty="0"/>
              <a:t>PURPOSE:  One of these comes with each latching frame to match the size of the latch on that frame.  Occasional one may become lost or damaged.</a:t>
            </a:r>
          </a:p>
          <a:p>
            <a:r>
              <a:rPr lang="en-US" sz="1200" b="1" dirty="0"/>
              <a:t>SOLD INDIVIDUALLY</a:t>
            </a:r>
          </a:p>
          <a:p>
            <a:endParaRPr lang="en-US" sz="600" dirty="0"/>
          </a:p>
          <a:p>
            <a:r>
              <a:rPr lang="en-US" sz="1200" dirty="0"/>
              <a:t>RECOMMENDATION:  Buy a small quantity of the most popular sizes and  have them available to installers when needed to replace the occasional lost or damaged striker.</a:t>
            </a:r>
          </a:p>
        </p:txBody>
      </p:sp>
      <p:pic>
        <p:nvPicPr>
          <p:cNvPr id="21" name="Picture 4">
            <a:extLst>
              <a:ext uri="{FF2B5EF4-FFF2-40B4-BE49-F238E27FC236}">
                <a16:creationId xmlns:a16="http://schemas.microsoft.com/office/drawing/2014/main" id="{0E886D4A-2EA8-40D3-AFC2-F4290A13A9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9812" y="7239000"/>
            <a:ext cx="1262988" cy="1101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4" name="Straight Connector 23">
            <a:extLst>
              <a:ext uri="{FF2B5EF4-FFF2-40B4-BE49-F238E27FC236}">
                <a16:creationId xmlns:a16="http://schemas.microsoft.com/office/drawing/2014/main" id="{2306E655-9D3F-4E8B-8B65-162A213E9B5E}"/>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F9FF878-DD54-42BF-A466-9B57EF3E7613}"/>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26" name="TextBox 25">
            <a:extLst>
              <a:ext uri="{FF2B5EF4-FFF2-40B4-BE49-F238E27FC236}">
                <a16:creationId xmlns:a16="http://schemas.microsoft.com/office/drawing/2014/main" id="{0A4E880B-DC3E-4F59-AA48-034189012143}"/>
              </a:ext>
            </a:extLst>
          </p:cNvPr>
          <p:cNvSpPr txBox="1"/>
          <p:nvPr/>
        </p:nvSpPr>
        <p:spPr>
          <a:xfrm>
            <a:off x="2895600" y="1226820"/>
            <a:ext cx="609600" cy="369332"/>
          </a:xfrm>
          <a:prstGeom prst="rect">
            <a:avLst/>
          </a:prstGeom>
          <a:noFill/>
        </p:spPr>
        <p:txBody>
          <a:bodyPr wrap="square" rtlCol="0">
            <a:spAutoFit/>
          </a:bodyPr>
          <a:lstStyle/>
          <a:p>
            <a:r>
              <a:rPr lang="en-US" b="1" dirty="0"/>
              <a:t>D</a:t>
            </a:r>
          </a:p>
        </p:txBody>
      </p:sp>
      <p:sp>
        <p:nvSpPr>
          <p:cNvPr id="27" name="TextBox 26">
            <a:extLst>
              <a:ext uri="{FF2B5EF4-FFF2-40B4-BE49-F238E27FC236}">
                <a16:creationId xmlns:a16="http://schemas.microsoft.com/office/drawing/2014/main" id="{9C204A5D-95C0-4D5F-B1FA-4C342A858C60}"/>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28" name="TextBox 27">
            <a:extLst>
              <a:ext uri="{FF2B5EF4-FFF2-40B4-BE49-F238E27FC236}">
                <a16:creationId xmlns:a16="http://schemas.microsoft.com/office/drawing/2014/main" id="{73431DFE-7B66-4E28-B3B2-5F2B2B1233E9}"/>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spTree>
    <p:extLst>
      <p:ext uri="{BB962C8B-B14F-4D97-AF65-F5344CB8AC3E}">
        <p14:creationId xmlns:p14="http://schemas.microsoft.com/office/powerpoint/2010/main" val="2171262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3</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678DE31A-31CF-491A-B5FE-C69C2A056088}"/>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BEDB78-C294-48E7-A96C-429E9FCAD9CB}"/>
              </a:ext>
            </a:extLst>
          </p:cNvPr>
          <p:cNvSpPr txBox="1"/>
          <p:nvPr/>
        </p:nvSpPr>
        <p:spPr>
          <a:xfrm>
            <a:off x="4572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13" name="TextBox 12">
            <a:extLst>
              <a:ext uri="{FF2B5EF4-FFF2-40B4-BE49-F238E27FC236}">
                <a16:creationId xmlns:a16="http://schemas.microsoft.com/office/drawing/2014/main" id="{3FEBB273-FFBE-4C95-8949-8221F3732F69}"/>
              </a:ext>
            </a:extLst>
          </p:cNvPr>
          <p:cNvSpPr txBox="1"/>
          <p:nvPr/>
        </p:nvSpPr>
        <p:spPr>
          <a:xfrm>
            <a:off x="449287" y="1881324"/>
            <a:ext cx="5812270" cy="1231106"/>
          </a:xfrm>
          <a:prstGeom prst="rect">
            <a:avLst/>
          </a:prstGeom>
          <a:noFill/>
        </p:spPr>
        <p:txBody>
          <a:bodyPr wrap="square" rtlCol="0">
            <a:spAutoFit/>
          </a:bodyPr>
          <a:lstStyle/>
          <a:p>
            <a:r>
              <a:rPr lang="en-US" sz="1400" b="1" dirty="0"/>
              <a:t>CF-C-GSB-A01-FIXED  </a:t>
            </a:r>
            <a:r>
              <a:rPr lang="en-US" sz="1400" dirty="0"/>
              <a:t>(FIXED BRACKET FOR GAS SPRING CABINET MOUNT)</a:t>
            </a:r>
          </a:p>
          <a:p>
            <a:endParaRPr lang="en-US" sz="600" dirty="0"/>
          </a:p>
          <a:p>
            <a:r>
              <a:rPr lang="en-US" sz="1200" dirty="0"/>
              <a:t>PURPOSE:  These mount in the cabinet and may occasionally get lost or get damaged.  </a:t>
            </a:r>
          </a:p>
          <a:p>
            <a:r>
              <a:rPr lang="en-US" sz="1200" b="1" dirty="0"/>
              <a:t>SOLD INDIVIDUALLY</a:t>
            </a:r>
          </a:p>
          <a:p>
            <a:endParaRPr lang="en-US" sz="600" dirty="0"/>
          </a:p>
          <a:p>
            <a:r>
              <a:rPr lang="en-US" sz="1200" dirty="0"/>
              <a:t>RECOMMENDATION:  Buy a small quantity and have them available to installers when needed to replace the occasional lost or damaged bracket.</a:t>
            </a:r>
          </a:p>
        </p:txBody>
      </p:sp>
      <p:pic>
        <p:nvPicPr>
          <p:cNvPr id="15" name="Picture 2">
            <a:extLst>
              <a:ext uri="{FF2B5EF4-FFF2-40B4-BE49-F238E27FC236}">
                <a16:creationId xmlns:a16="http://schemas.microsoft.com/office/drawing/2014/main" id="{F117E331-AE6D-45B2-842C-6FF675BDEC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1814" y="2001722"/>
            <a:ext cx="1093398" cy="1122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AE8950ED-B4A5-4F11-832C-517DAEC34215}"/>
              </a:ext>
            </a:extLst>
          </p:cNvPr>
          <p:cNvSpPr txBox="1"/>
          <p:nvPr/>
        </p:nvSpPr>
        <p:spPr>
          <a:xfrm>
            <a:off x="449287" y="4965918"/>
            <a:ext cx="5174854" cy="1815882"/>
          </a:xfrm>
          <a:prstGeom prst="rect">
            <a:avLst/>
          </a:prstGeom>
          <a:noFill/>
        </p:spPr>
        <p:txBody>
          <a:bodyPr wrap="square" rtlCol="0">
            <a:spAutoFit/>
          </a:bodyPr>
          <a:lstStyle/>
          <a:p>
            <a:r>
              <a:rPr lang="en-US" sz="1400" b="1" dirty="0"/>
              <a:t>CF-GSB-KIT-OFFSET </a:t>
            </a:r>
            <a:r>
              <a:rPr lang="en-US" sz="1400" dirty="0"/>
              <a:t>(OFFSET MOVING BRACKET KIT FOR SMALL FRAMES)</a:t>
            </a:r>
          </a:p>
          <a:p>
            <a:endParaRPr lang="en-US" sz="600" dirty="0"/>
          </a:p>
          <a:p>
            <a:r>
              <a:rPr lang="en-US" sz="1200" dirty="0"/>
              <a:t>PURPOSE:  These brackets are used on smaller frames and with short</a:t>
            </a:r>
          </a:p>
          <a:p>
            <a:r>
              <a:rPr lang="en-US" sz="1200" dirty="0"/>
              <a:t>gas springs (&lt;=3” stroke).  The ball is offset so the bracket can mount</a:t>
            </a:r>
          </a:p>
          <a:p>
            <a:r>
              <a:rPr lang="en-US" sz="1200" dirty="0"/>
              <a:t>directly on the frame but allow the ball to be closer to the hinge. </a:t>
            </a:r>
          </a:p>
          <a:p>
            <a:r>
              <a:rPr lang="en-US" sz="1200" b="1" dirty="0"/>
              <a:t>SOLD AS A KIT (1 LH BRACKET, 1 RH BRACKET, &amp; 4 SCREWS)</a:t>
            </a:r>
          </a:p>
          <a:p>
            <a:endParaRPr lang="en-US" sz="600" dirty="0"/>
          </a:p>
          <a:p>
            <a:r>
              <a:rPr lang="en-US" sz="1200" dirty="0"/>
              <a:t>RECOMMENDATION:  Buy a small quantity and have them available</a:t>
            </a:r>
          </a:p>
          <a:p>
            <a:r>
              <a:rPr lang="en-US" sz="1200" dirty="0"/>
              <a:t>to installers when needed.</a:t>
            </a:r>
          </a:p>
        </p:txBody>
      </p:sp>
      <p:pic>
        <p:nvPicPr>
          <p:cNvPr id="3" name="Picture 2">
            <a:extLst>
              <a:ext uri="{FF2B5EF4-FFF2-40B4-BE49-F238E27FC236}">
                <a16:creationId xmlns:a16="http://schemas.microsoft.com/office/drawing/2014/main" id="{A6C880B0-DDEE-46B9-9449-BE1F66699D03}"/>
              </a:ext>
            </a:extLst>
          </p:cNvPr>
          <p:cNvPicPr>
            <a:picLocks noChangeAspect="1"/>
          </p:cNvPicPr>
          <p:nvPr/>
        </p:nvPicPr>
        <p:blipFill>
          <a:blip r:embed="rId3"/>
          <a:stretch>
            <a:fillRect/>
          </a:stretch>
        </p:blipFill>
        <p:spPr>
          <a:xfrm>
            <a:off x="5960726" y="3527016"/>
            <a:ext cx="885985" cy="1065929"/>
          </a:xfrm>
          <a:prstGeom prst="rect">
            <a:avLst/>
          </a:prstGeom>
        </p:spPr>
      </p:pic>
      <p:pic>
        <p:nvPicPr>
          <p:cNvPr id="30" name="Picture 29">
            <a:extLst>
              <a:ext uri="{FF2B5EF4-FFF2-40B4-BE49-F238E27FC236}">
                <a16:creationId xmlns:a16="http://schemas.microsoft.com/office/drawing/2014/main" id="{53A27690-E457-4F34-9074-12FB896AACFE}"/>
              </a:ext>
            </a:extLst>
          </p:cNvPr>
          <p:cNvPicPr>
            <a:picLocks noChangeAspect="1"/>
          </p:cNvPicPr>
          <p:nvPr/>
        </p:nvPicPr>
        <p:blipFill rotWithShape="1">
          <a:blip r:embed="rId3"/>
          <a:srcRect l="8159"/>
          <a:stretch/>
        </p:blipFill>
        <p:spPr>
          <a:xfrm>
            <a:off x="6846710" y="3523553"/>
            <a:ext cx="849489" cy="1149987"/>
          </a:xfrm>
          <a:prstGeom prst="rect">
            <a:avLst/>
          </a:prstGeom>
        </p:spPr>
      </p:pic>
      <p:grpSp>
        <p:nvGrpSpPr>
          <p:cNvPr id="25" name="Group 24">
            <a:extLst>
              <a:ext uri="{FF2B5EF4-FFF2-40B4-BE49-F238E27FC236}">
                <a16:creationId xmlns:a16="http://schemas.microsoft.com/office/drawing/2014/main" id="{B37B3E54-47C2-41B0-807B-8F3D38BD76F4}"/>
              </a:ext>
            </a:extLst>
          </p:cNvPr>
          <p:cNvGrpSpPr/>
          <p:nvPr/>
        </p:nvGrpSpPr>
        <p:grpSpPr>
          <a:xfrm>
            <a:off x="5332207" y="5208711"/>
            <a:ext cx="2283005" cy="1344489"/>
            <a:chOff x="5332207" y="4993267"/>
            <a:chExt cx="2283005" cy="1344489"/>
          </a:xfrm>
        </p:grpSpPr>
        <p:pic>
          <p:nvPicPr>
            <p:cNvPr id="23" name="Picture 22">
              <a:extLst>
                <a:ext uri="{FF2B5EF4-FFF2-40B4-BE49-F238E27FC236}">
                  <a16:creationId xmlns:a16="http://schemas.microsoft.com/office/drawing/2014/main" id="{936A65E4-FC75-4688-91B5-C47F2CB9152F}"/>
                </a:ext>
              </a:extLst>
            </p:cNvPr>
            <p:cNvPicPr>
              <a:picLocks noChangeAspect="1"/>
            </p:cNvPicPr>
            <p:nvPr/>
          </p:nvPicPr>
          <p:blipFill>
            <a:blip r:embed="rId4"/>
            <a:stretch>
              <a:fillRect/>
            </a:stretch>
          </p:blipFill>
          <p:spPr>
            <a:xfrm>
              <a:off x="6527548" y="4993267"/>
              <a:ext cx="1068267" cy="1144313"/>
            </a:xfrm>
            <a:prstGeom prst="rect">
              <a:avLst/>
            </a:prstGeom>
          </p:spPr>
        </p:pic>
        <p:grpSp>
          <p:nvGrpSpPr>
            <p:cNvPr id="22" name="Group 21">
              <a:extLst>
                <a:ext uri="{FF2B5EF4-FFF2-40B4-BE49-F238E27FC236}">
                  <a16:creationId xmlns:a16="http://schemas.microsoft.com/office/drawing/2014/main" id="{8F05776F-F50A-492F-A8D5-E736C9CF6243}"/>
                </a:ext>
              </a:extLst>
            </p:cNvPr>
            <p:cNvGrpSpPr/>
            <p:nvPr/>
          </p:nvGrpSpPr>
          <p:grpSpPr>
            <a:xfrm>
              <a:off x="5332207" y="5223180"/>
              <a:ext cx="2283005" cy="1114576"/>
              <a:chOff x="5332207" y="5223180"/>
              <a:chExt cx="2283005" cy="1114576"/>
            </a:xfrm>
          </p:grpSpPr>
          <p:pic>
            <p:nvPicPr>
              <p:cNvPr id="24" name="Picture 23">
                <a:extLst>
                  <a:ext uri="{FF2B5EF4-FFF2-40B4-BE49-F238E27FC236}">
                    <a16:creationId xmlns:a16="http://schemas.microsoft.com/office/drawing/2014/main" id="{5982E8CD-214B-41C3-BBEF-B58FA6FB6A6E}"/>
                  </a:ext>
                </a:extLst>
              </p:cNvPr>
              <p:cNvPicPr>
                <a:picLocks noChangeAspect="1"/>
              </p:cNvPicPr>
              <p:nvPr/>
            </p:nvPicPr>
            <p:blipFill>
              <a:blip r:embed="rId5"/>
              <a:stretch>
                <a:fillRect/>
              </a:stretch>
            </p:blipFill>
            <p:spPr>
              <a:xfrm>
                <a:off x="5332207" y="5223180"/>
                <a:ext cx="1190226" cy="1114576"/>
              </a:xfrm>
              <a:prstGeom prst="rect">
                <a:avLst/>
              </a:prstGeom>
            </p:spPr>
          </p:pic>
          <p:sp>
            <p:nvSpPr>
              <p:cNvPr id="26" name="TextBox 25">
                <a:extLst>
                  <a:ext uri="{FF2B5EF4-FFF2-40B4-BE49-F238E27FC236}">
                    <a16:creationId xmlns:a16="http://schemas.microsoft.com/office/drawing/2014/main" id="{E3572F27-BA27-465A-A2DD-E3260124BDB8}"/>
                  </a:ext>
                </a:extLst>
              </p:cNvPr>
              <p:cNvSpPr txBox="1"/>
              <p:nvPr/>
            </p:nvSpPr>
            <p:spPr>
              <a:xfrm>
                <a:off x="6700812" y="5943600"/>
                <a:ext cx="914400" cy="369332"/>
              </a:xfrm>
              <a:prstGeom prst="rect">
                <a:avLst/>
              </a:prstGeom>
              <a:noFill/>
            </p:spPr>
            <p:txBody>
              <a:bodyPr wrap="square" rtlCol="0">
                <a:spAutoFit/>
              </a:bodyPr>
              <a:lstStyle/>
              <a:p>
                <a:pPr algn="ctr"/>
                <a:r>
                  <a:rPr lang="en-US" dirty="0"/>
                  <a:t>LH</a:t>
                </a:r>
              </a:p>
            </p:txBody>
          </p:sp>
          <p:sp>
            <p:nvSpPr>
              <p:cNvPr id="27" name="TextBox 26">
                <a:extLst>
                  <a:ext uri="{FF2B5EF4-FFF2-40B4-BE49-F238E27FC236}">
                    <a16:creationId xmlns:a16="http://schemas.microsoft.com/office/drawing/2014/main" id="{8A5BA3A0-81BD-4FFB-9DC5-67042695A7FF}"/>
                  </a:ext>
                </a:extLst>
              </p:cNvPr>
              <p:cNvSpPr txBox="1"/>
              <p:nvPr/>
            </p:nvSpPr>
            <p:spPr>
              <a:xfrm>
                <a:off x="5791200" y="5943600"/>
                <a:ext cx="914400" cy="369332"/>
              </a:xfrm>
              <a:prstGeom prst="rect">
                <a:avLst/>
              </a:prstGeom>
              <a:noFill/>
            </p:spPr>
            <p:txBody>
              <a:bodyPr wrap="square" rtlCol="0">
                <a:spAutoFit/>
              </a:bodyPr>
              <a:lstStyle/>
              <a:p>
                <a:pPr algn="ctr"/>
                <a:r>
                  <a:rPr lang="en-US" dirty="0"/>
                  <a:t>RH</a:t>
                </a:r>
              </a:p>
            </p:txBody>
          </p:sp>
          <p:pic>
            <p:nvPicPr>
              <p:cNvPr id="35" name="Picture 34">
                <a:extLst>
                  <a:ext uri="{FF2B5EF4-FFF2-40B4-BE49-F238E27FC236}">
                    <a16:creationId xmlns:a16="http://schemas.microsoft.com/office/drawing/2014/main" id="{15ACA262-72D2-407E-BC80-BDF923B66D81}"/>
                  </a:ext>
                </a:extLst>
              </p:cNvPr>
              <p:cNvPicPr>
                <a:picLocks noChangeAspect="1"/>
              </p:cNvPicPr>
              <p:nvPr/>
            </p:nvPicPr>
            <p:blipFill>
              <a:blip r:embed="rId6"/>
              <a:stretch>
                <a:fillRect/>
              </a:stretch>
            </p:blipFill>
            <p:spPr>
              <a:xfrm>
                <a:off x="6237131" y="5542699"/>
                <a:ext cx="316069" cy="248501"/>
              </a:xfrm>
              <a:prstGeom prst="rect">
                <a:avLst/>
              </a:prstGeom>
            </p:spPr>
          </p:pic>
          <p:pic>
            <p:nvPicPr>
              <p:cNvPr id="36" name="Picture 35">
                <a:extLst>
                  <a:ext uri="{FF2B5EF4-FFF2-40B4-BE49-F238E27FC236}">
                    <a16:creationId xmlns:a16="http://schemas.microsoft.com/office/drawing/2014/main" id="{F5AFBB68-F919-4E65-B1B6-36D597724185}"/>
                  </a:ext>
                </a:extLst>
              </p:cNvPr>
              <p:cNvPicPr>
                <a:picLocks noChangeAspect="1"/>
              </p:cNvPicPr>
              <p:nvPr/>
            </p:nvPicPr>
            <p:blipFill>
              <a:blip r:embed="rId6"/>
              <a:stretch>
                <a:fillRect/>
              </a:stretch>
            </p:blipFill>
            <p:spPr>
              <a:xfrm rot="519960">
                <a:off x="6296413" y="5813594"/>
                <a:ext cx="316069" cy="248501"/>
              </a:xfrm>
              <a:prstGeom prst="rect">
                <a:avLst/>
              </a:prstGeom>
            </p:spPr>
          </p:pic>
          <p:pic>
            <p:nvPicPr>
              <p:cNvPr id="37" name="Picture 36">
                <a:extLst>
                  <a:ext uri="{FF2B5EF4-FFF2-40B4-BE49-F238E27FC236}">
                    <a16:creationId xmlns:a16="http://schemas.microsoft.com/office/drawing/2014/main" id="{A3571322-9FA2-4112-BE65-EA4933275140}"/>
                  </a:ext>
                </a:extLst>
              </p:cNvPr>
              <p:cNvPicPr>
                <a:picLocks noChangeAspect="1"/>
              </p:cNvPicPr>
              <p:nvPr/>
            </p:nvPicPr>
            <p:blipFill>
              <a:blip r:embed="rId6"/>
              <a:stretch>
                <a:fillRect/>
              </a:stretch>
            </p:blipFill>
            <p:spPr>
              <a:xfrm>
                <a:off x="6694331" y="5715000"/>
                <a:ext cx="316069" cy="248501"/>
              </a:xfrm>
              <a:prstGeom prst="rect">
                <a:avLst/>
              </a:prstGeom>
            </p:spPr>
          </p:pic>
          <p:pic>
            <p:nvPicPr>
              <p:cNvPr id="38" name="Picture 37">
                <a:extLst>
                  <a:ext uri="{FF2B5EF4-FFF2-40B4-BE49-F238E27FC236}">
                    <a16:creationId xmlns:a16="http://schemas.microsoft.com/office/drawing/2014/main" id="{708AB7F1-D58E-4FE1-B67E-1074187CCB43}"/>
                  </a:ext>
                </a:extLst>
              </p:cNvPr>
              <p:cNvPicPr>
                <a:picLocks noChangeAspect="1"/>
              </p:cNvPicPr>
              <p:nvPr/>
            </p:nvPicPr>
            <p:blipFill>
              <a:blip r:embed="rId6"/>
              <a:stretch>
                <a:fillRect/>
              </a:stretch>
            </p:blipFill>
            <p:spPr>
              <a:xfrm>
                <a:off x="6618131" y="5466499"/>
                <a:ext cx="316069" cy="248501"/>
              </a:xfrm>
              <a:prstGeom prst="rect">
                <a:avLst/>
              </a:prstGeom>
            </p:spPr>
          </p:pic>
        </p:grpSp>
      </p:grpSp>
      <p:cxnSp>
        <p:nvCxnSpPr>
          <p:cNvPr id="40" name="Straight Connector 39">
            <a:extLst>
              <a:ext uri="{FF2B5EF4-FFF2-40B4-BE49-F238E27FC236}">
                <a16:creationId xmlns:a16="http://schemas.microsoft.com/office/drawing/2014/main" id="{5C01DE29-103B-4833-A480-961036684480}"/>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8037D085-82B3-4495-8FA3-2709EAECC838}"/>
              </a:ext>
            </a:extLst>
          </p:cNvPr>
          <p:cNvPicPr>
            <a:picLocks noChangeAspect="1"/>
          </p:cNvPicPr>
          <p:nvPr/>
        </p:nvPicPr>
        <p:blipFill>
          <a:blip r:embed="rId6"/>
          <a:stretch>
            <a:fillRect/>
          </a:stretch>
        </p:blipFill>
        <p:spPr>
          <a:xfrm>
            <a:off x="5766894" y="3712012"/>
            <a:ext cx="274516" cy="215831"/>
          </a:xfrm>
          <a:prstGeom prst="rect">
            <a:avLst/>
          </a:prstGeom>
        </p:spPr>
      </p:pic>
      <p:pic>
        <p:nvPicPr>
          <p:cNvPr id="46" name="Picture 45">
            <a:extLst>
              <a:ext uri="{FF2B5EF4-FFF2-40B4-BE49-F238E27FC236}">
                <a16:creationId xmlns:a16="http://schemas.microsoft.com/office/drawing/2014/main" id="{6DEBB976-35C9-452D-BCD1-146C87C4549F}"/>
              </a:ext>
            </a:extLst>
          </p:cNvPr>
          <p:cNvPicPr>
            <a:picLocks noChangeAspect="1"/>
          </p:cNvPicPr>
          <p:nvPr/>
        </p:nvPicPr>
        <p:blipFill>
          <a:blip r:embed="rId6"/>
          <a:stretch>
            <a:fillRect/>
          </a:stretch>
        </p:blipFill>
        <p:spPr>
          <a:xfrm>
            <a:off x="5760303" y="4069722"/>
            <a:ext cx="274516" cy="215831"/>
          </a:xfrm>
          <a:prstGeom prst="rect">
            <a:avLst/>
          </a:prstGeom>
        </p:spPr>
      </p:pic>
      <p:pic>
        <p:nvPicPr>
          <p:cNvPr id="47" name="Picture 46">
            <a:extLst>
              <a:ext uri="{FF2B5EF4-FFF2-40B4-BE49-F238E27FC236}">
                <a16:creationId xmlns:a16="http://schemas.microsoft.com/office/drawing/2014/main" id="{06368680-C16D-4C4A-AD78-30DD306C8281}"/>
              </a:ext>
            </a:extLst>
          </p:cNvPr>
          <p:cNvPicPr>
            <a:picLocks noChangeAspect="1"/>
          </p:cNvPicPr>
          <p:nvPr/>
        </p:nvPicPr>
        <p:blipFill>
          <a:blip r:embed="rId6"/>
          <a:stretch>
            <a:fillRect/>
          </a:stretch>
        </p:blipFill>
        <p:spPr>
          <a:xfrm>
            <a:off x="5534208" y="3834141"/>
            <a:ext cx="274516" cy="215831"/>
          </a:xfrm>
          <a:prstGeom prst="rect">
            <a:avLst/>
          </a:prstGeom>
        </p:spPr>
      </p:pic>
      <p:pic>
        <p:nvPicPr>
          <p:cNvPr id="48" name="Picture 47">
            <a:extLst>
              <a:ext uri="{FF2B5EF4-FFF2-40B4-BE49-F238E27FC236}">
                <a16:creationId xmlns:a16="http://schemas.microsoft.com/office/drawing/2014/main" id="{AB6675B1-F93D-4BA1-A726-C6B9B9A22A07}"/>
              </a:ext>
            </a:extLst>
          </p:cNvPr>
          <p:cNvPicPr>
            <a:picLocks noChangeAspect="1"/>
          </p:cNvPicPr>
          <p:nvPr/>
        </p:nvPicPr>
        <p:blipFill>
          <a:blip r:embed="rId6"/>
          <a:stretch>
            <a:fillRect/>
          </a:stretch>
        </p:blipFill>
        <p:spPr>
          <a:xfrm>
            <a:off x="5572449" y="4224841"/>
            <a:ext cx="274516" cy="215831"/>
          </a:xfrm>
          <a:prstGeom prst="rect">
            <a:avLst/>
          </a:prstGeom>
        </p:spPr>
      </p:pic>
      <p:sp>
        <p:nvSpPr>
          <p:cNvPr id="20" name="TextBox 19">
            <a:extLst>
              <a:ext uri="{FF2B5EF4-FFF2-40B4-BE49-F238E27FC236}">
                <a16:creationId xmlns:a16="http://schemas.microsoft.com/office/drawing/2014/main" id="{54E1BE12-B96B-4554-987D-08475CAA6EC2}"/>
              </a:ext>
            </a:extLst>
          </p:cNvPr>
          <p:cNvSpPr txBox="1"/>
          <p:nvPr/>
        </p:nvSpPr>
        <p:spPr>
          <a:xfrm>
            <a:off x="428625" y="3354050"/>
            <a:ext cx="4991822" cy="1446550"/>
          </a:xfrm>
          <a:prstGeom prst="rect">
            <a:avLst/>
          </a:prstGeom>
          <a:noFill/>
        </p:spPr>
        <p:txBody>
          <a:bodyPr wrap="square" rtlCol="0">
            <a:spAutoFit/>
          </a:bodyPr>
          <a:lstStyle/>
          <a:p>
            <a:r>
              <a:rPr lang="en-US" sz="1400" b="1" dirty="0"/>
              <a:t>CF-GSB-KIT-STANDARD </a:t>
            </a:r>
            <a:r>
              <a:rPr lang="en-US" sz="1400" dirty="0"/>
              <a:t>(STANDARD MOVING BRACKET KIT - FRAME MOUNT)</a:t>
            </a:r>
          </a:p>
          <a:p>
            <a:endParaRPr lang="en-US" sz="600" dirty="0"/>
          </a:p>
          <a:p>
            <a:r>
              <a:rPr lang="en-US" sz="1200" dirty="0"/>
              <a:t>PURPOSE:  These brackets mount on the frame with screws.  </a:t>
            </a:r>
          </a:p>
          <a:p>
            <a:r>
              <a:rPr lang="en-US" sz="1200" b="1" dirty="0"/>
              <a:t>SOLD AS A KIT (2 BRACKETS &amp; 4 SCREWS)</a:t>
            </a:r>
          </a:p>
          <a:p>
            <a:endParaRPr lang="en-US" sz="600" dirty="0"/>
          </a:p>
          <a:p>
            <a:r>
              <a:rPr lang="en-US" sz="1200" dirty="0"/>
              <a:t>RECOMMENDATION:  Buy a small quantity and have them available</a:t>
            </a:r>
          </a:p>
          <a:p>
            <a:r>
              <a:rPr lang="en-US" sz="1200" dirty="0"/>
              <a:t>to installers when needed to replace a frame bracket.</a:t>
            </a:r>
          </a:p>
        </p:txBody>
      </p:sp>
      <p:sp>
        <p:nvSpPr>
          <p:cNvPr id="50" name="TextBox 49">
            <a:extLst>
              <a:ext uri="{FF2B5EF4-FFF2-40B4-BE49-F238E27FC236}">
                <a16:creationId xmlns:a16="http://schemas.microsoft.com/office/drawing/2014/main" id="{DAB40066-159D-4938-A91A-403C931E2A03}"/>
              </a:ext>
            </a:extLst>
          </p:cNvPr>
          <p:cNvSpPr txBox="1"/>
          <p:nvPr/>
        </p:nvSpPr>
        <p:spPr>
          <a:xfrm>
            <a:off x="478949" y="6991052"/>
            <a:ext cx="4321651" cy="2000548"/>
          </a:xfrm>
          <a:prstGeom prst="rect">
            <a:avLst/>
          </a:prstGeom>
          <a:noFill/>
        </p:spPr>
        <p:txBody>
          <a:bodyPr wrap="square" rtlCol="0">
            <a:spAutoFit/>
          </a:bodyPr>
          <a:lstStyle/>
          <a:p>
            <a:r>
              <a:rPr lang="en-US" sz="1400" b="1" dirty="0"/>
              <a:t>CW-GSB-KIT-STANDARD </a:t>
            </a:r>
            <a:r>
              <a:rPr lang="en-US" sz="1400" dirty="0"/>
              <a:t>(MOTION CONTROL BRACKET KIT FOR “CW” FRAMES)</a:t>
            </a:r>
          </a:p>
          <a:p>
            <a:endParaRPr lang="en-US" sz="600" dirty="0"/>
          </a:p>
          <a:p>
            <a:r>
              <a:rPr lang="en-US" sz="1200" dirty="0"/>
              <a:t>PURPOSE:  These brackets are used to add motion control to a “CW” frame. They mount to the back of a CW frame on the sides and are used with an appropriate set of Gas Springs and Fixed Brackets</a:t>
            </a:r>
            <a:r>
              <a:rPr lang="en-US" sz="1200" b="1" dirty="0"/>
              <a:t> (</a:t>
            </a:r>
            <a:r>
              <a:rPr lang="en-US" sz="1200" dirty="0"/>
              <a:t>CF-C-GSB-A01-FIXED). </a:t>
            </a:r>
          </a:p>
          <a:p>
            <a:r>
              <a:rPr lang="en-US" sz="1200" b="1" dirty="0"/>
              <a:t>SOLD AS A KIT (2 BRACKETS &amp; 4 SCREWS)</a:t>
            </a:r>
          </a:p>
          <a:p>
            <a:endParaRPr lang="en-US" sz="600" dirty="0"/>
          </a:p>
          <a:p>
            <a:r>
              <a:rPr lang="en-US" sz="1200" dirty="0"/>
              <a:t>RECOMMENDATION:  Buy a small quantity and have them available to installers when needed.</a:t>
            </a:r>
          </a:p>
        </p:txBody>
      </p:sp>
      <p:pic>
        <p:nvPicPr>
          <p:cNvPr id="17" name="Picture 16">
            <a:extLst>
              <a:ext uri="{FF2B5EF4-FFF2-40B4-BE49-F238E27FC236}">
                <a16:creationId xmlns:a16="http://schemas.microsoft.com/office/drawing/2014/main" id="{54C13902-C7C9-4EB4-94B2-033BD87653D3}"/>
              </a:ext>
            </a:extLst>
          </p:cNvPr>
          <p:cNvPicPr>
            <a:picLocks noChangeAspect="1"/>
          </p:cNvPicPr>
          <p:nvPr/>
        </p:nvPicPr>
        <p:blipFill>
          <a:blip r:embed="rId7"/>
          <a:stretch>
            <a:fillRect/>
          </a:stretch>
        </p:blipFill>
        <p:spPr>
          <a:xfrm rot="15300000">
            <a:off x="4394198" y="7536899"/>
            <a:ext cx="1704151" cy="1097268"/>
          </a:xfrm>
          <a:prstGeom prst="rect">
            <a:avLst/>
          </a:prstGeom>
        </p:spPr>
      </p:pic>
      <p:pic>
        <p:nvPicPr>
          <p:cNvPr id="19" name="Picture 18">
            <a:extLst>
              <a:ext uri="{FF2B5EF4-FFF2-40B4-BE49-F238E27FC236}">
                <a16:creationId xmlns:a16="http://schemas.microsoft.com/office/drawing/2014/main" id="{5AD96A79-C471-4328-BD47-857A890E3EC6}"/>
              </a:ext>
            </a:extLst>
          </p:cNvPr>
          <p:cNvPicPr>
            <a:picLocks noChangeAspect="1"/>
          </p:cNvPicPr>
          <p:nvPr/>
        </p:nvPicPr>
        <p:blipFill rotWithShape="1">
          <a:blip r:embed="rId8"/>
          <a:srcRect l="10200" r="11203"/>
          <a:stretch/>
        </p:blipFill>
        <p:spPr>
          <a:xfrm>
            <a:off x="5710758" y="6991857"/>
            <a:ext cx="1922335" cy="1988217"/>
          </a:xfrm>
          <a:prstGeom prst="rect">
            <a:avLst/>
          </a:prstGeom>
        </p:spPr>
      </p:pic>
    </p:spTree>
    <p:extLst>
      <p:ext uri="{BB962C8B-B14F-4D97-AF65-F5344CB8AC3E}">
        <p14:creationId xmlns:p14="http://schemas.microsoft.com/office/powerpoint/2010/main" val="113808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4</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6002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678DE31A-31CF-491A-B5FE-C69C2A056088}"/>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2BEDB78-C294-48E7-A96C-429E9FCAD9CB}"/>
              </a:ext>
            </a:extLst>
          </p:cNvPr>
          <p:cNvSpPr txBox="1"/>
          <p:nvPr/>
        </p:nvSpPr>
        <p:spPr>
          <a:xfrm>
            <a:off x="4572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pic>
        <p:nvPicPr>
          <p:cNvPr id="39" name="Picture 4">
            <a:extLst>
              <a:ext uri="{FF2B5EF4-FFF2-40B4-BE49-F238E27FC236}">
                <a16:creationId xmlns:a16="http://schemas.microsoft.com/office/drawing/2014/main" id="{6DE0198F-BB28-4056-ADCB-C885BEA16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1907" y="2084975"/>
            <a:ext cx="2009775" cy="1616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Straight Connector 39">
            <a:extLst>
              <a:ext uri="{FF2B5EF4-FFF2-40B4-BE49-F238E27FC236}">
                <a16:creationId xmlns:a16="http://schemas.microsoft.com/office/drawing/2014/main" id="{5C01DE29-103B-4833-A480-961036684480}"/>
              </a:ext>
            </a:extLst>
          </p:cNvPr>
          <p:cNvCxnSpPr/>
          <p:nvPr/>
        </p:nvCxnSpPr>
        <p:spPr>
          <a:xfrm>
            <a:off x="5334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3271941-7E12-4FD2-9CD1-F4EB2206A4E6}"/>
              </a:ext>
            </a:extLst>
          </p:cNvPr>
          <p:cNvSpPr txBox="1"/>
          <p:nvPr/>
        </p:nvSpPr>
        <p:spPr>
          <a:xfrm>
            <a:off x="396143" y="3805535"/>
            <a:ext cx="7086600" cy="461665"/>
          </a:xfrm>
          <a:prstGeom prst="rect">
            <a:avLst/>
          </a:prstGeom>
          <a:noFill/>
        </p:spPr>
        <p:txBody>
          <a:bodyPr wrap="square" rtlCol="0">
            <a:spAutoFit/>
          </a:bodyPr>
          <a:lstStyle/>
          <a:p>
            <a:r>
              <a:rPr lang="en-US" sz="1200" dirty="0"/>
              <a:t>RECOMMENDATION:  There are several varieties of gas springs used on frames and they are kept in stock at Austin.  Since the need for these should be infrequent, we recommend only ordering when needed.</a:t>
            </a:r>
          </a:p>
        </p:txBody>
      </p:sp>
      <p:sp>
        <p:nvSpPr>
          <p:cNvPr id="42" name="TextBox 41">
            <a:extLst>
              <a:ext uri="{FF2B5EF4-FFF2-40B4-BE49-F238E27FC236}">
                <a16:creationId xmlns:a16="http://schemas.microsoft.com/office/drawing/2014/main" id="{7923D1E2-FE7E-4E3F-AED3-9738BBAF1D86}"/>
              </a:ext>
            </a:extLst>
          </p:cNvPr>
          <p:cNvSpPr txBox="1"/>
          <p:nvPr/>
        </p:nvSpPr>
        <p:spPr>
          <a:xfrm>
            <a:off x="533400" y="2794337"/>
            <a:ext cx="6781801" cy="1015663"/>
          </a:xfrm>
          <a:prstGeom prst="rect">
            <a:avLst/>
          </a:prstGeom>
          <a:noFill/>
        </p:spPr>
        <p:txBody>
          <a:bodyPr wrap="square" rtlCol="0">
            <a:spAutoFit/>
          </a:bodyPr>
          <a:lstStyle/>
          <a:p>
            <a:r>
              <a:rPr lang="en-US" sz="1200" b="1" dirty="0"/>
              <a:t>    GSS 1713UE –  7.50” XL; 2.20” STROKE, 18#</a:t>
            </a:r>
          </a:p>
          <a:p>
            <a:r>
              <a:rPr lang="en-US" sz="1200" b="1" dirty="0"/>
              <a:t>    GSS 1777UC -- 12.01” XL; 4.25” STROKE; 18#</a:t>
            </a:r>
          </a:p>
          <a:p>
            <a:r>
              <a:rPr lang="en-US" sz="1200" b="1" dirty="0"/>
              <a:t>    GSS 1791UU – 15.00” XL; 5.50” STROKE 18#</a:t>
            </a:r>
          </a:p>
          <a:p>
            <a:r>
              <a:rPr lang="en-US" sz="1200" b="1" dirty="0"/>
              <a:t>    GSS 1792UP – 15.00” XL; 5.50” STROKE; 29#</a:t>
            </a:r>
          </a:p>
          <a:p>
            <a:r>
              <a:rPr lang="en-US" sz="1200" b="1" dirty="0"/>
              <a:t>    GSS 1801UN – 17.20” XL; 7.00” STROKE; 29#</a:t>
            </a:r>
          </a:p>
        </p:txBody>
      </p:sp>
      <p:sp>
        <p:nvSpPr>
          <p:cNvPr id="43" name="TextBox 42">
            <a:extLst>
              <a:ext uri="{FF2B5EF4-FFF2-40B4-BE49-F238E27FC236}">
                <a16:creationId xmlns:a16="http://schemas.microsoft.com/office/drawing/2014/main" id="{DFECEF96-DFF1-4933-A626-A21341F1D523}"/>
              </a:ext>
            </a:extLst>
          </p:cNvPr>
          <p:cNvSpPr txBox="1"/>
          <p:nvPr/>
        </p:nvSpPr>
        <p:spPr>
          <a:xfrm>
            <a:off x="381000" y="1664494"/>
            <a:ext cx="6781801" cy="1231106"/>
          </a:xfrm>
          <a:prstGeom prst="rect">
            <a:avLst/>
          </a:prstGeom>
          <a:noFill/>
        </p:spPr>
        <p:txBody>
          <a:bodyPr wrap="square" rtlCol="0">
            <a:spAutoFit/>
          </a:bodyPr>
          <a:lstStyle/>
          <a:p>
            <a:r>
              <a:rPr lang="en-US" sz="1400" b="1" dirty="0"/>
              <a:t>GAS SPRINGS (VARIOUS SIZES)</a:t>
            </a:r>
            <a:endParaRPr lang="en-US" sz="1200" dirty="0"/>
          </a:p>
          <a:p>
            <a:endParaRPr lang="en-US" sz="600" dirty="0"/>
          </a:p>
          <a:p>
            <a:r>
              <a:rPr lang="en-US" sz="1200" dirty="0"/>
              <a:t>PURPOSE:  Each restocker cabinet comes with gas springs designed for that size and weight, but they may occasionally get lost or damaged, or the end user may want a different opening angle.</a:t>
            </a:r>
          </a:p>
          <a:p>
            <a:r>
              <a:rPr lang="en-US" sz="1200" b="1" dirty="0"/>
              <a:t>SOLD INDIVIDUALLY</a:t>
            </a:r>
          </a:p>
          <a:p>
            <a:endParaRPr lang="en-US" sz="600" b="1" dirty="0"/>
          </a:p>
          <a:p>
            <a:r>
              <a:rPr lang="en-US" sz="1200" b="1" dirty="0"/>
              <a:t>Commons Sizes:</a:t>
            </a:r>
          </a:p>
        </p:txBody>
      </p:sp>
      <p:pic>
        <p:nvPicPr>
          <p:cNvPr id="22" name="Picture 21">
            <a:extLst>
              <a:ext uri="{FF2B5EF4-FFF2-40B4-BE49-F238E27FC236}">
                <a16:creationId xmlns:a16="http://schemas.microsoft.com/office/drawing/2014/main" id="{5404E075-19A0-4B6F-AF27-19F5789B6F5D}"/>
              </a:ext>
            </a:extLst>
          </p:cNvPr>
          <p:cNvPicPr>
            <a:picLocks noChangeAspect="1"/>
          </p:cNvPicPr>
          <p:nvPr/>
        </p:nvPicPr>
        <p:blipFill>
          <a:blip r:embed="rId3"/>
          <a:stretch>
            <a:fillRect/>
          </a:stretch>
        </p:blipFill>
        <p:spPr>
          <a:xfrm rot="19800000">
            <a:off x="6221632" y="4416442"/>
            <a:ext cx="1030627" cy="1442318"/>
          </a:xfrm>
          <a:prstGeom prst="rect">
            <a:avLst/>
          </a:prstGeom>
        </p:spPr>
      </p:pic>
      <p:sp>
        <p:nvSpPr>
          <p:cNvPr id="23" name="TextBox 22">
            <a:extLst>
              <a:ext uri="{FF2B5EF4-FFF2-40B4-BE49-F238E27FC236}">
                <a16:creationId xmlns:a16="http://schemas.microsoft.com/office/drawing/2014/main" id="{E1161418-8F03-47B1-AC7C-195CE9A75E3A}"/>
              </a:ext>
            </a:extLst>
          </p:cNvPr>
          <p:cNvSpPr txBox="1"/>
          <p:nvPr/>
        </p:nvSpPr>
        <p:spPr>
          <a:xfrm>
            <a:off x="386459" y="7490936"/>
            <a:ext cx="3257613" cy="738664"/>
          </a:xfrm>
          <a:prstGeom prst="rect">
            <a:avLst/>
          </a:prstGeom>
          <a:noFill/>
        </p:spPr>
        <p:txBody>
          <a:bodyPr wrap="square" rtlCol="0">
            <a:spAutoFit/>
          </a:bodyPr>
          <a:lstStyle/>
          <a:p>
            <a:r>
              <a:rPr lang="en-US" sz="1400" b="1" dirty="0"/>
              <a:t>CF-JIG-TBG3-128</a:t>
            </a:r>
          </a:p>
          <a:p>
            <a:r>
              <a:rPr lang="en-US" sz="1400" dirty="0"/>
              <a:t>(GEN 3 TAG BRACKET HANDLE HOLE DRILL JIG)</a:t>
            </a:r>
          </a:p>
        </p:txBody>
      </p:sp>
      <p:sp>
        <p:nvSpPr>
          <p:cNvPr id="24" name="TextBox 23">
            <a:extLst>
              <a:ext uri="{FF2B5EF4-FFF2-40B4-BE49-F238E27FC236}">
                <a16:creationId xmlns:a16="http://schemas.microsoft.com/office/drawing/2014/main" id="{2739FA35-05DB-4229-AF38-6CEF7C1D3658}"/>
              </a:ext>
            </a:extLst>
          </p:cNvPr>
          <p:cNvSpPr txBox="1"/>
          <p:nvPr/>
        </p:nvSpPr>
        <p:spPr>
          <a:xfrm>
            <a:off x="386460" y="4390072"/>
            <a:ext cx="6077012" cy="1477328"/>
          </a:xfrm>
          <a:prstGeom prst="rect">
            <a:avLst/>
          </a:prstGeom>
          <a:noFill/>
        </p:spPr>
        <p:txBody>
          <a:bodyPr wrap="square" rtlCol="0">
            <a:spAutoFit/>
          </a:bodyPr>
          <a:lstStyle/>
          <a:p>
            <a:r>
              <a:rPr lang="en-US" sz="1400" b="1" dirty="0"/>
              <a:t>CF-TAGBRACKET-A05</a:t>
            </a:r>
          </a:p>
          <a:p>
            <a:r>
              <a:rPr lang="en-US" sz="1400" dirty="0"/>
              <a:t>(GEN 3 INVENTORY CONTROL BRACKET - CABINET)</a:t>
            </a:r>
          </a:p>
          <a:p>
            <a:endParaRPr lang="en-US" sz="600" dirty="0"/>
          </a:p>
          <a:p>
            <a:r>
              <a:rPr lang="en-US" sz="1200" dirty="0"/>
              <a:t>PURPOSE:  This bracket mounts on the cabinet and allows a “CF” frame to be locked out (with a control tag).  Use on CFT*, CFL*, CFR*, and CFB* frames.</a:t>
            </a:r>
          </a:p>
          <a:p>
            <a:r>
              <a:rPr lang="en-US" sz="1200" b="1" dirty="0"/>
              <a:t>SOLD INDIVIDUALLY</a:t>
            </a:r>
          </a:p>
          <a:p>
            <a:endParaRPr lang="en-US" sz="800" dirty="0"/>
          </a:p>
          <a:p>
            <a:r>
              <a:rPr lang="en-US" sz="1200" dirty="0"/>
              <a:t>RECOMMENDATION:  Buy in bulk and have available to install when needed.</a:t>
            </a:r>
          </a:p>
        </p:txBody>
      </p:sp>
      <p:pic>
        <p:nvPicPr>
          <p:cNvPr id="25" name="Picture 24">
            <a:extLst>
              <a:ext uri="{FF2B5EF4-FFF2-40B4-BE49-F238E27FC236}">
                <a16:creationId xmlns:a16="http://schemas.microsoft.com/office/drawing/2014/main" id="{0DFCA5EC-EF30-4025-AFCD-D94B843320EC}"/>
              </a:ext>
            </a:extLst>
          </p:cNvPr>
          <p:cNvPicPr>
            <a:picLocks noChangeAspect="1"/>
          </p:cNvPicPr>
          <p:nvPr/>
        </p:nvPicPr>
        <p:blipFill rotWithShape="1">
          <a:blip r:embed="rId4"/>
          <a:srcRect l="9000" b="26062"/>
          <a:stretch/>
        </p:blipFill>
        <p:spPr>
          <a:xfrm>
            <a:off x="5655751" y="7361872"/>
            <a:ext cx="1931671" cy="1907247"/>
          </a:xfrm>
          <a:prstGeom prst="rect">
            <a:avLst/>
          </a:prstGeom>
        </p:spPr>
      </p:pic>
      <p:pic>
        <p:nvPicPr>
          <p:cNvPr id="26" name="Picture 25">
            <a:extLst>
              <a:ext uri="{FF2B5EF4-FFF2-40B4-BE49-F238E27FC236}">
                <a16:creationId xmlns:a16="http://schemas.microsoft.com/office/drawing/2014/main" id="{027CA03E-6CC7-4647-8882-551C047A387E}"/>
              </a:ext>
            </a:extLst>
          </p:cNvPr>
          <p:cNvPicPr>
            <a:picLocks noChangeAspect="1"/>
          </p:cNvPicPr>
          <p:nvPr/>
        </p:nvPicPr>
        <p:blipFill>
          <a:blip r:embed="rId5"/>
          <a:stretch>
            <a:fillRect/>
          </a:stretch>
        </p:blipFill>
        <p:spPr>
          <a:xfrm>
            <a:off x="6294734" y="6082715"/>
            <a:ext cx="1066679" cy="1080085"/>
          </a:xfrm>
          <a:prstGeom prst="rect">
            <a:avLst/>
          </a:prstGeom>
        </p:spPr>
      </p:pic>
      <p:sp>
        <p:nvSpPr>
          <p:cNvPr id="27" name="TextBox 26">
            <a:extLst>
              <a:ext uri="{FF2B5EF4-FFF2-40B4-BE49-F238E27FC236}">
                <a16:creationId xmlns:a16="http://schemas.microsoft.com/office/drawing/2014/main" id="{7383F894-813E-4F50-865E-3A837B6AE122}"/>
              </a:ext>
            </a:extLst>
          </p:cNvPr>
          <p:cNvSpPr txBox="1"/>
          <p:nvPr/>
        </p:nvSpPr>
        <p:spPr>
          <a:xfrm>
            <a:off x="386460" y="5883295"/>
            <a:ext cx="6077012" cy="1508105"/>
          </a:xfrm>
          <a:prstGeom prst="rect">
            <a:avLst/>
          </a:prstGeom>
          <a:noFill/>
        </p:spPr>
        <p:txBody>
          <a:bodyPr wrap="square" rtlCol="0">
            <a:spAutoFit/>
          </a:bodyPr>
          <a:lstStyle/>
          <a:p>
            <a:r>
              <a:rPr lang="en-US" sz="1400" b="1" dirty="0"/>
              <a:t>CF-TAGBRACKET-A06KIT</a:t>
            </a:r>
          </a:p>
          <a:p>
            <a:r>
              <a:rPr lang="en-US" sz="1400" dirty="0"/>
              <a:t>(GEN 3 INVENTORY CONTROL BRACKET - HANDLE)</a:t>
            </a:r>
          </a:p>
          <a:p>
            <a:endParaRPr lang="en-US" sz="800" dirty="0"/>
          </a:p>
          <a:p>
            <a:r>
              <a:rPr lang="en-US" sz="1200" dirty="0"/>
              <a:t>PURPOSE:  This allows a “CF” frame with sliders to be locked out (with a control tag).  </a:t>
            </a:r>
          </a:p>
          <a:p>
            <a:r>
              <a:rPr lang="en-US" sz="1200" dirty="0"/>
              <a:t>Use on CFT*, CFL*, CFR*, and CFB* frames when a customer requires it.</a:t>
            </a:r>
          </a:p>
          <a:p>
            <a:r>
              <a:rPr lang="en-US" sz="1200" b="1" dirty="0"/>
              <a:t>SOLD INDIVIDUALLY</a:t>
            </a:r>
          </a:p>
          <a:p>
            <a:endParaRPr lang="en-US" sz="800" dirty="0"/>
          </a:p>
          <a:p>
            <a:r>
              <a:rPr lang="en-US" sz="1200" dirty="0"/>
              <a:t>RECOMMENDATION:  Buy in bulk and have available to install when needed.</a:t>
            </a:r>
          </a:p>
        </p:txBody>
      </p:sp>
      <p:sp>
        <p:nvSpPr>
          <p:cNvPr id="28" name="TextBox 27">
            <a:extLst>
              <a:ext uri="{FF2B5EF4-FFF2-40B4-BE49-F238E27FC236}">
                <a16:creationId xmlns:a16="http://schemas.microsoft.com/office/drawing/2014/main" id="{D0CB6EDF-80E9-4FC3-B552-27130BFA2A58}"/>
              </a:ext>
            </a:extLst>
          </p:cNvPr>
          <p:cNvSpPr txBox="1"/>
          <p:nvPr/>
        </p:nvSpPr>
        <p:spPr>
          <a:xfrm>
            <a:off x="381000" y="8125361"/>
            <a:ext cx="3257613" cy="1323439"/>
          </a:xfrm>
          <a:prstGeom prst="rect">
            <a:avLst/>
          </a:prstGeom>
          <a:noFill/>
        </p:spPr>
        <p:txBody>
          <a:bodyPr wrap="square" rtlCol="0">
            <a:spAutoFit/>
          </a:bodyPr>
          <a:lstStyle/>
          <a:p>
            <a:r>
              <a:rPr lang="en-US" sz="1200" dirty="0"/>
              <a:t>PURPOSE:  This jig locates on the Gen 3 Slider Handle and drills two properly spaced 1285” diameter holes in the handle to allow the Gen 3 Handle Tag Bracket to be attached with rivets.</a:t>
            </a:r>
          </a:p>
          <a:p>
            <a:r>
              <a:rPr lang="en-US" sz="1200" b="1" dirty="0"/>
              <a:t>SOLD INDIVIDUALLY</a:t>
            </a:r>
          </a:p>
          <a:p>
            <a:endParaRPr lang="en-US" sz="800" dirty="0"/>
          </a:p>
          <a:p>
            <a:r>
              <a:rPr lang="en-US" sz="1200" dirty="0"/>
              <a:t>RECOMMENDATION:  Buy one for each installer.</a:t>
            </a:r>
          </a:p>
        </p:txBody>
      </p:sp>
      <p:pic>
        <p:nvPicPr>
          <p:cNvPr id="29" name="Picture 28">
            <a:extLst>
              <a:ext uri="{FF2B5EF4-FFF2-40B4-BE49-F238E27FC236}">
                <a16:creationId xmlns:a16="http://schemas.microsoft.com/office/drawing/2014/main" id="{016DA3AE-0A51-47A5-B0E6-0497C36C8827}"/>
              </a:ext>
            </a:extLst>
          </p:cNvPr>
          <p:cNvPicPr>
            <a:picLocks noChangeAspect="1"/>
          </p:cNvPicPr>
          <p:nvPr/>
        </p:nvPicPr>
        <p:blipFill>
          <a:blip r:embed="rId6"/>
          <a:stretch>
            <a:fillRect/>
          </a:stretch>
        </p:blipFill>
        <p:spPr>
          <a:xfrm>
            <a:off x="3784158" y="7775645"/>
            <a:ext cx="1714694" cy="1323439"/>
          </a:xfrm>
          <a:prstGeom prst="rect">
            <a:avLst/>
          </a:prstGeom>
        </p:spPr>
      </p:pic>
    </p:spTree>
    <p:extLst>
      <p:ext uri="{BB962C8B-B14F-4D97-AF65-F5344CB8AC3E}">
        <p14:creationId xmlns:p14="http://schemas.microsoft.com/office/powerpoint/2010/main" val="180444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5</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5875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sp>
        <p:nvSpPr>
          <p:cNvPr id="11" name="TextBox 10">
            <a:extLst>
              <a:ext uri="{FF2B5EF4-FFF2-40B4-BE49-F238E27FC236}">
                <a16:creationId xmlns:a16="http://schemas.microsoft.com/office/drawing/2014/main" id="{85B95D31-7737-44E6-AD94-51817E9D1FCB}"/>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pic>
        <p:nvPicPr>
          <p:cNvPr id="16" name="Picture 15">
            <a:extLst>
              <a:ext uri="{FF2B5EF4-FFF2-40B4-BE49-F238E27FC236}">
                <a16:creationId xmlns:a16="http://schemas.microsoft.com/office/drawing/2014/main" id="{A6EFB531-8027-4B2C-B839-FC306C0BC2C1}"/>
              </a:ext>
            </a:extLst>
          </p:cNvPr>
          <p:cNvPicPr>
            <a:picLocks noChangeAspect="1"/>
          </p:cNvPicPr>
          <p:nvPr/>
        </p:nvPicPr>
        <p:blipFill>
          <a:blip r:embed="rId2"/>
          <a:stretch>
            <a:fillRect/>
          </a:stretch>
        </p:blipFill>
        <p:spPr>
          <a:xfrm>
            <a:off x="4239215" y="7642325"/>
            <a:ext cx="1645628" cy="1226668"/>
          </a:xfrm>
          <a:prstGeom prst="rect">
            <a:avLst/>
          </a:prstGeom>
        </p:spPr>
      </p:pic>
      <p:sp>
        <p:nvSpPr>
          <p:cNvPr id="17" name="TextBox 16">
            <a:extLst>
              <a:ext uri="{FF2B5EF4-FFF2-40B4-BE49-F238E27FC236}">
                <a16:creationId xmlns:a16="http://schemas.microsoft.com/office/drawing/2014/main" id="{3754FE18-2518-4BD3-AEA7-7FC7C3D9806A}"/>
              </a:ext>
            </a:extLst>
          </p:cNvPr>
          <p:cNvSpPr txBox="1"/>
          <p:nvPr/>
        </p:nvSpPr>
        <p:spPr>
          <a:xfrm>
            <a:off x="449492" y="7696428"/>
            <a:ext cx="4084266" cy="1323439"/>
          </a:xfrm>
          <a:prstGeom prst="rect">
            <a:avLst/>
          </a:prstGeom>
          <a:noFill/>
        </p:spPr>
        <p:txBody>
          <a:bodyPr wrap="square" rtlCol="0">
            <a:spAutoFit/>
          </a:bodyPr>
          <a:lstStyle/>
          <a:p>
            <a:r>
              <a:rPr lang="en-US" sz="1400" b="1" dirty="0"/>
              <a:t>CW-LOCKJIG-A257</a:t>
            </a:r>
          </a:p>
          <a:p>
            <a:r>
              <a:rPr lang="en-US" sz="1400" dirty="0"/>
              <a:t>(GEN II LOCK MOUNT JIG)</a:t>
            </a:r>
          </a:p>
          <a:p>
            <a:endParaRPr lang="en-US" sz="800" dirty="0"/>
          </a:p>
          <a:p>
            <a:r>
              <a:rPr lang="en-US" sz="1200" dirty="0"/>
              <a:t>PURPOSE:  This jig locates and drills the mounting holes required to attach the Gen II Lock Assembly.</a:t>
            </a:r>
          </a:p>
          <a:p>
            <a:endParaRPr lang="en-US" sz="800" dirty="0"/>
          </a:p>
          <a:p>
            <a:r>
              <a:rPr lang="en-US" sz="1200" dirty="0"/>
              <a:t>RECOMMENDATION:  Buy one for reach installer.</a:t>
            </a:r>
          </a:p>
        </p:txBody>
      </p:sp>
      <p:pic>
        <p:nvPicPr>
          <p:cNvPr id="19" name="Picture 18">
            <a:extLst>
              <a:ext uri="{FF2B5EF4-FFF2-40B4-BE49-F238E27FC236}">
                <a16:creationId xmlns:a16="http://schemas.microsoft.com/office/drawing/2014/main" id="{EE711FE0-0366-4345-A338-BA83336246B1}"/>
              </a:ext>
            </a:extLst>
          </p:cNvPr>
          <p:cNvPicPr>
            <a:picLocks noChangeAspect="1"/>
          </p:cNvPicPr>
          <p:nvPr/>
        </p:nvPicPr>
        <p:blipFill rotWithShape="1">
          <a:blip r:embed="rId3"/>
          <a:srcRect t="6042" r="17937" b="5102"/>
          <a:stretch/>
        </p:blipFill>
        <p:spPr>
          <a:xfrm>
            <a:off x="6229698" y="7267267"/>
            <a:ext cx="1275110" cy="1761066"/>
          </a:xfrm>
          <a:prstGeom prst="rect">
            <a:avLst/>
          </a:prstGeom>
        </p:spPr>
      </p:pic>
      <p:cxnSp>
        <p:nvCxnSpPr>
          <p:cNvPr id="20" name="Straight Arrow Connector 19">
            <a:extLst>
              <a:ext uri="{FF2B5EF4-FFF2-40B4-BE49-F238E27FC236}">
                <a16:creationId xmlns:a16="http://schemas.microsoft.com/office/drawing/2014/main" id="{B485A10E-2CD1-4228-B422-CE988948D76C}"/>
              </a:ext>
            </a:extLst>
          </p:cNvPr>
          <p:cNvCxnSpPr>
            <a:cxnSpLocks/>
          </p:cNvCxnSpPr>
          <p:nvPr/>
        </p:nvCxnSpPr>
        <p:spPr>
          <a:xfrm>
            <a:off x="5912483" y="8495835"/>
            <a:ext cx="877574" cy="219232"/>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66E909DF-F0CB-41C0-9C8A-EE22FEC04262}"/>
              </a:ext>
            </a:extLst>
          </p:cNvPr>
          <p:cNvPicPr>
            <a:picLocks noChangeAspect="1"/>
          </p:cNvPicPr>
          <p:nvPr/>
        </p:nvPicPr>
        <p:blipFill>
          <a:blip r:embed="rId4"/>
          <a:stretch>
            <a:fillRect/>
          </a:stretch>
        </p:blipFill>
        <p:spPr>
          <a:xfrm>
            <a:off x="6022879" y="5438467"/>
            <a:ext cx="1258926" cy="1685528"/>
          </a:xfrm>
          <a:prstGeom prst="rect">
            <a:avLst/>
          </a:prstGeom>
        </p:spPr>
      </p:pic>
      <p:sp>
        <p:nvSpPr>
          <p:cNvPr id="22" name="TextBox 21">
            <a:extLst>
              <a:ext uri="{FF2B5EF4-FFF2-40B4-BE49-F238E27FC236}">
                <a16:creationId xmlns:a16="http://schemas.microsoft.com/office/drawing/2014/main" id="{2DDE06C6-F257-4E84-8D09-E2FC29D2B206}"/>
              </a:ext>
            </a:extLst>
          </p:cNvPr>
          <p:cNvSpPr txBox="1"/>
          <p:nvPr/>
        </p:nvSpPr>
        <p:spPr>
          <a:xfrm>
            <a:off x="418958" y="5334000"/>
            <a:ext cx="5105400" cy="2308324"/>
          </a:xfrm>
          <a:prstGeom prst="rect">
            <a:avLst/>
          </a:prstGeom>
          <a:noFill/>
        </p:spPr>
        <p:txBody>
          <a:bodyPr wrap="square" rtlCol="0">
            <a:spAutoFit/>
          </a:bodyPr>
          <a:lstStyle/>
          <a:p>
            <a:r>
              <a:rPr lang="en-US" sz="1400" b="1" dirty="0"/>
              <a:t>CW and CU LOCK KITS</a:t>
            </a:r>
          </a:p>
          <a:p>
            <a:r>
              <a:rPr lang="en-US" sz="1400" b="1" dirty="0"/>
              <a:t>  CW-LOCKKIT-LB-XXXX </a:t>
            </a:r>
            <a:r>
              <a:rPr lang="en-US" sz="1400" dirty="0"/>
              <a:t>(</a:t>
            </a:r>
            <a:r>
              <a:rPr lang="en-US" sz="1400" b="1" dirty="0"/>
              <a:t>L</a:t>
            </a:r>
            <a:r>
              <a:rPr lang="en-US" sz="1400" dirty="0"/>
              <a:t>ATCH ON </a:t>
            </a:r>
            <a:r>
              <a:rPr lang="en-US" sz="1400" b="1" dirty="0"/>
              <a:t>B</a:t>
            </a:r>
            <a:r>
              <a:rPr lang="en-US" sz="1400" dirty="0"/>
              <a:t>OTTOM) </a:t>
            </a:r>
          </a:p>
          <a:p>
            <a:r>
              <a:rPr lang="en-US" sz="1400" b="1" dirty="0"/>
              <a:t>  CW-LOCKKIT-LT-XXXX </a:t>
            </a:r>
            <a:r>
              <a:rPr lang="en-US" sz="1400" dirty="0"/>
              <a:t>(</a:t>
            </a:r>
            <a:r>
              <a:rPr lang="en-US" sz="1400" b="1" dirty="0"/>
              <a:t>L</a:t>
            </a:r>
            <a:r>
              <a:rPr lang="en-US" sz="1400" dirty="0"/>
              <a:t>ATCH ON </a:t>
            </a:r>
            <a:r>
              <a:rPr lang="en-US" sz="1400" b="1" dirty="0"/>
              <a:t>T</a:t>
            </a:r>
            <a:r>
              <a:rPr lang="en-US" sz="1400" dirty="0"/>
              <a:t>OP) </a:t>
            </a:r>
          </a:p>
          <a:p>
            <a:r>
              <a:rPr lang="en-US" sz="1400" b="1" dirty="0"/>
              <a:t>  CW-LOCKKIT-LL-XXXX </a:t>
            </a:r>
            <a:r>
              <a:rPr lang="en-US" sz="1400" dirty="0"/>
              <a:t>(</a:t>
            </a:r>
            <a:r>
              <a:rPr lang="en-US" sz="1400" b="1" dirty="0"/>
              <a:t>L</a:t>
            </a:r>
            <a:r>
              <a:rPr lang="en-US" sz="1400" dirty="0"/>
              <a:t>ATCH ON </a:t>
            </a:r>
            <a:r>
              <a:rPr lang="en-US" sz="1400" b="1" dirty="0"/>
              <a:t>L</a:t>
            </a:r>
            <a:r>
              <a:rPr lang="en-US" sz="1400" dirty="0"/>
              <a:t>EFT) </a:t>
            </a:r>
            <a:endParaRPr lang="en-US" sz="1400" b="1" dirty="0"/>
          </a:p>
          <a:p>
            <a:r>
              <a:rPr lang="en-US" sz="1400" b="1" dirty="0"/>
              <a:t>  CW-LOCKKIT-LR-XXXX </a:t>
            </a:r>
            <a:r>
              <a:rPr lang="en-US" sz="1400" dirty="0"/>
              <a:t>(</a:t>
            </a:r>
            <a:r>
              <a:rPr lang="en-US" sz="1400" b="1" dirty="0"/>
              <a:t>L</a:t>
            </a:r>
            <a:r>
              <a:rPr lang="en-US" sz="1400" dirty="0"/>
              <a:t>ATCH ON </a:t>
            </a:r>
            <a:r>
              <a:rPr lang="en-US" sz="1400" b="1" dirty="0"/>
              <a:t>R</a:t>
            </a:r>
            <a:r>
              <a:rPr lang="en-US" sz="1400" dirty="0"/>
              <a:t>IGHT) </a:t>
            </a:r>
          </a:p>
          <a:p>
            <a:r>
              <a:rPr lang="en-US" sz="1400" dirty="0"/>
              <a:t>      Key Codes available are </a:t>
            </a:r>
            <a:r>
              <a:rPr lang="en-US" sz="1400" b="1" dirty="0"/>
              <a:t>AH01</a:t>
            </a:r>
            <a:r>
              <a:rPr lang="en-US" sz="1400" dirty="0"/>
              <a:t> and </a:t>
            </a:r>
            <a:r>
              <a:rPr lang="en-US" sz="1400" b="1" dirty="0"/>
              <a:t>CH545</a:t>
            </a:r>
          </a:p>
          <a:p>
            <a:endParaRPr lang="en-US" sz="600" dirty="0"/>
          </a:p>
          <a:p>
            <a:r>
              <a:rPr lang="en-US" sz="1200" dirty="0"/>
              <a:t>PURPOSE:  When installed, these lock “CW” and “CU” doors.  Includes attaching screws. Order lock based on the position of the latch it will lock.</a:t>
            </a:r>
          </a:p>
          <a:p>
            <a:r>
              <a:rPr lang="en-US" sz="1200" b="1" dirty="0"/>
              <a:t>SOLD INDIVIDUALLY</a:t>
            </a:r>
          </a:p>
          <a:p>
            <a:endParaRPr lang="en-US" sz="600" dirty="0"/>
          </a:p>
          <a:p>
            <a:r>
              <a:rPr lang="en-US" sz="1200" dirty="0"/>
              <a:t>RECOMMENDATION:  Buy individually as needed.</a:t>
            </a:r>
          </a:p>
        </p:txBody>
      </p:sp>
      <p:pic>
        <p:nvPicPr>
          <p:cNvPr id="23" name="Picture 22">
            <a:extLst>
              <a:ext uri="{FF2B5EF4-FFF2-40B4-BE49-F238E27FC236}">
                <a16:creationId xmlns:a16="http://schemas.microsoft.com/office/drawing/2014/main" id="{BDA77735-4636-4F03-9F0A-4EA1D91D6730}"/>
              </a:ext>
            </a:extLst>
          </p:cNvPr>
          <p:cNvPicPr>
            <a:picLocks noChangeAspect="1"/>
          </p:cNvPicPr>
          <p:nvPr/>
        </p:nvPicPr>
        <p:blipFill>
          <a:blip r:embed="rId5"/>
          <a:stretch>
            <a:fillRect/>
          </a:stretch>
        </p:blipFill>
        <p:spPr>
          <a:xfrm>
            <a:off x="6263915" y="3439621"/>
            <a:ext cx="1430245" cy="1136491"/>
          </a:xfrm>
          <a:prstGeom prst="rect">
            <a:avLst/>
          </a:prstGeom>
        </p:spPr>
      </p:pic>
      <p:sp>
        <p:nvSpPr>
          <p:cNvPr id="24" name="TextBox 23">
            <a:extLst>
              <a:ext uri="{FF2B5EF4-FFF2-40B4-BE49-F238E27FC236}">
                <a16:creationId xmlns:a16="http://schemas.microsoft.com/office/drawing/2014/main" id="{AEFCC119-FBB6-4ADF-A87F-B534614E4E53}"/>
              </a:ext>
            </a:extLst>
          </p:cNvPr>
          <p:cNvSpPr txBox="1"/>
          <p:nvPr/>
        </p:nvSpPr>
        <p:spPr>
          <a:xfrm>
            <a:off x="415548" y="3058621"/>
            <a:ext cx="4457813" cy="1692771"/>
          </a:xfrm>
          <a:prstGeom prst="rect">
            <a:avLst/>
          </a:prstGeom>
          <a:noFill/>
        </p:spPr>
        <p:txBody>
          <a:bodyPr wrap="square" rtlCol="0">
            <a:spAutoFit/>
          </a:bodyPr>
          <a:lstStyle/>
          <a:p>
            <a:r>
              <a:rPr lang="en-US" sz="1400" b="1" dirty="0"/>
              <a:t>CW-JIG-STRIKER-001</a:t>
            </a:r>
          </a:p>
          <a:p>
            <a:r>
              <a:rPr lang="en-US" sz="1400" dirty="0"/>
              <a:t>(GEN II STRIKER MOUNT JIG)</a:t>
            </a:r>
          </a:p>
          <a:p>
            <a:endParaRPr lang="en-US" sz="600" dirty="0"/>
          </a:p>
          <a:p>
            <a:r>
              <a:rPr lang="en-US" sz="1200" dirty="0"/>
              <a:t>PURPOSE:  This jig locates the position of the Gen II Strikers, allows you to drill pilot holes in the correct locations, and allows you to adjust the striker head height.</a:t>
            </a:r>
          </a:p>
          <a:p>
            <a:r>
              <a:rPr lang="en-US" sz="1200" b="1" dirty="0"/>
              <a:t>SOLD INDIVIDUALLY</a:t>
            </a:r>
          </a:p>
          <a:p>
            <a:endParaRPr lang="en-US" sz="600" dirty="0"/>
          </a:p>
          <a:p>
            <a:r>
              <a:rPr lang="en-US" sz="1200" dirty="0"/>
              <a:t>RECOMMENDATION:  Buy one for each installer.</a:t>
            </a:r>
          </a:p>
        </p:txBody>
      </p:sp>
      <p:pic>
        <p:nvPicPr>
          <p:cNvPr id="27" name="Picture 26">
            <a:extLst>
              <a:ext uri="{FF2B5EF4-FFF2-40B4-BE49-F238E27FC236}">
                <a16:creationId xmlns:a16="http://schemas.microsoft.com/office/drawing/2014/main" id="{0B6CC81B-14F8-45CB-84D3-4AE721480051}"/>
              </a:ext>
            </a:extLst>
          </p:cNvPr>
          <p:cNvPicPr>
            <a:picLocks noChangeAspect="1"/>
          </p:cNvPicPr>
          <p:nvPr/>
        </p:nvPicPr>
        <p:blipFill>
          <a:blip r:embed="rId6"/>
          <a:stretch>
            <a:fillRect/>
          </a:stretch>
        </p:blipFill>
        <p:spPr>
          <a:xfrm>
            <a:off x="4834956" y="3252493"/>
            <a:ext cx="1294791" cy="1025328"/>
          </a:xfrm>
          <a:prstGeom prst="rect">
            <a:avLst/>
          </a:prstGeom>
        </p:spPr>
      </p:pic>
      <p:cxnSp>
        <p:nvCxnSpPr>
          <p:cNvPr id="28" name="Straight Arrow Connector 27">
            <a:extLst>
              <a:ext uri="{FF2B5EF4-FFF2-40B4-BE49-F238E27FC236}">
                <a16:creationId xmlns:a16="http://schemas.microsoft.com/office/drawing/2014/main" id="{278BB43E-0383-4D5D-80B2-F5F3FC0D7F8C}"/>
              </a:ext>
            </a:extLst>
          </p:cNvPr>
          <p:cNvCxnSpPr>
            <a:cxnSpLocks/>
          </p:cNvCxnSpPr>
          <p:nvPr/>
        </p:nvCxnSpPr>
        <p:spPr>
          <a:xfrm>
            <a:off x="6149196" y="3812822"/>
            <a:ext cx="438360" cy="23639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588AB1F1-3D23-4CB0-B902-050E613DDEE9}"/>
              </a:ext>
            </a:extLst>
          </p:cNvPr>
          <p:cNvPicPr>
            <a:picLocks noChangeAspect="1"/>
          </p:cNvPicPr>
          <p:nvPr/>
        </p:nvPicPr>
        <p:blipFill>
          <a:blip r:embed="rId7"/>
          <a:stretch>
            <a:fillRect/>
          </a:stretch>
        </p:blipFill>
        <p:spPr>
          <a:xfrm>
            <a:off x="4775445" y="1748251"/>
            <a:ext cx="2641844" cy="1194643"/>
          </a:xfrm>
          <a:prstGeom prst="rect">
            <a:avLst/>
          </a:prstGeom>
        </p:spPr>
      </p:pic>
      <p:sp>
        <p:nvSpPr>
          <p:cNvPr id="30" name="TextBox 29">
            <a:extLst>
              <a:ext uri="{FF2B5EF4-FFF2-40B4-BE49-F238E27FC236}">
                <a16:creationId xmlns:a16="http://schemas.microsoft.com/office/drawing/2014/main" id="{D871954B-A58A-4753-9A67-DBF93481C508}"/>
              </a:ext>
            </a:extLst>
          </p:cNvPr>
          <p:cNvSpPr txBox="1"/>
          <p:nvPr/>
        </p:nvSpPr>
        <p:spPr>
          <a:xfrm>
            <a:off x="418958" y="1720537"/>
            <a:ext cx="4644598" cy="1261884"/>
          </a:xfrm>
          <a:prstGeom prst="rect">
            <a:avLst/>
          </a:prstGeom>
          <a:noFill/>
        </p:spPr>
        <p:txBody>
          <a:bodyPr wrap="square" rtlCol="0">
            <a:spAutoFit/>
          </a:bodyPr>
          <a:lstStyle/>
          <a:p>
            <a:r>
              <a:rPr lang="en-US" sz="1400" b="1" dirty="0"/>
              <a:t>CW-STRIKERKIT-A01</a:t>
            </a:r>
          </a:p>
          <a:p>
            <a:r>
              <a:rPr lang="en-US" sz="1400" dirty="0"/>
              <a:t>(STRIKER KIT FOR GEN II DOOR)</a:t>
            </a:r>
          </a:p>
          <a:p>
            <a:endParaRPr lang="en-US" sz="600" dirty="0"/>
          </a:p>
          <a:p>
            <a:r>
              <a:rPr lang="en-US" sz="1200" dirty="0"/>
              <a:t>PURPOSE:  These strikers are used with Gen II Doors.</a:t>
            </a:r>
          </a:p>
          <a:p>
            <a:r>
              <a:rPr lang="en-US" sz="1200" b="1" dirty="0"/>
              <a:t>SOLD AS A KIT</a:t>
            </a:r>
          </a:p>
          <a:p>
            <a:endParaRPr lang="en-US" sz="600" dirty="0"/>
          </a:p>
          <a:p>
            <a:r>
              <a:rPr lang="en-US" sz="1200" dirty="0"/>
              <a:t>RECOMMENDATION:  Keep a few kits to keep in case a striker is lost.</a:t>
            </a:r>
          </a:p>
        </p:txBody>
      </p:sp>
      <p:cxnSp>
        <p:nvCxnSpPr>
          <p:cNvPr id="34" name="Straight Connector 33">
            <a:extLst>
              <a:ext uri="{FF2B5EF4-FFF2-40B4-BE49-F238E27FC236}">
                <a16:creationId xmlns:a16="http://schemas.microsoft.com/office/drawing/2014/main" id="{0515595E-6BE6-4553-92A5-42D3F8A553A3}"/>
              </a:ext>
            </a:extLst>
          </p:cNvPr>
          <p:cNvCxnSpPr/>
          <p:nvPr/>
        </p:nvCxnSpPr>
        <p:spPr>
          <a:xfrm>
            <a:off x="533400" y="95250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736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4650" y="0"/>
            <a:ext cx="4536491" cy="861485"/>
          </a:xfrm>
          <a:prstGeom prst="rect">
            <a:avLst/>
          </a:prstGeom>
        </p:spPr>
        <p:txBody>
          <a:bodyPr/>
          <a:lstStyle/>
          <a:p>
            <a:r>
              <a:rPr lang="en-US" dirty="0">
                <a:solidFill>
                  <a:schemeClr val="accent2"/>
                </a:solidFill>
              </a:rPr>
              <a:t>Technical Bulletin</a:t>
            </a:r>
          </a:p>
        </p:txBody>
      </p:sp>
      <p:sp>
        <p:nvSpPr>
          <p:cNvPr id="5" name="Slide Number Placeholder 4"/>
          <p:cNvSpPr>
            <a:spLocks noGrp="1"/>
          </p:cNvSpPr>
          <p:nvPr>
            <p:ph type="sldNum" sz="quarter" idx="12"/>
          </p:nvPr>
        </p:nvSpPr>
        <p:spPr/>
        <p:txBody>
          <a:bodyPr>
            <a:normAutofit fontScale="70000" lnSpcReduction="20000"/>
          </a:bodyPr>
          <a:lstStyle/>
          <a:p>
            <a:fld id="{287F4EDE-7DEE-4AF6-A97C-4EBD82F05F89}" type="slidenum">
              <a:rPr lang="en-US" smtClean="0"/>
              <a:t>6</a:t>
            </a:fld>
            <a:endParaRPr lang="en-US"/>
          </a:p>
        </p:txBody>
      </p:sp>
      <p:cxnSp>
        <p:nvCxnSpPr>
          <p:cNvPr id="4" name="Straight Connector 3">
            <a:extLst>
              <a:ext uri="{FF2B5EF4-FFF2-40B4-BE49-F238E27FC236}">
                <a16:creationId xmlns:a16="http://schemas.microsoft.com/office/drawing/2014/main" id="{631EE058-71CB-4583-BCF2-7A32F65FAFE1}"/>
              </a:ext>
            </a:extLst>
          </p:cNvPr>
          <p:cNvCxnSpPr/>
          <p:nvPr/>
        </p:nvCxnSpPr>
        <p:spPr>
          <a:xfrm>
            <a:off x="533400" y="1587500"/>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CB722EF-5DCB-421A-A913-AD90738ECD12}"/>
              </a:ext>
            </a:extLst>
          </p:cNvPr>
          <p:cNvSpPr txBox="1"/>
          <p:nvPr/>
        </p:nvSpPr>
        <p:spPr>
          <a:xfrm>
            <a:off x="2344616" y="1227855"/>
            <a:ext cx="609600" cy="369332"/>
          </a:xfrm>
          <a:prstGeom prst="rect">
            <a:avLst/>
          </a:prstGeom>
          <a:noFill/>
        </p:spPr>
        <p:txBody>
          <a:bodyPr wrap="square" rtlCol="0">
            <a:spAutoFit/>
          </a:bodyPr>
          <a:lstStyle/>
          <a:p>
            <a:r>
              <a:rPr lang="en-US" dirty="0"/>
              <a:t>Rev:</a:t>
            </a:r>
          </a:p>
        </p:txBody>
      </p:sp>
      <p:sp>
        <p:nvSpPr>
          <p:cNvPr id="7" name="TextBox 6">
            <a:extLst>
              <a:ext uri="{FF2B5EF4-FFF2-40B4-BE49-F238E27FC236}">
                <a16:creationId xmlns:a16="http://schemas.microsoft.com/office/drawing/2014/main" id="{C89566D4-75CB-44FC-9490-7F56E7A294CB}"/>
              </a:ext>
            </a:extLst>
          </p:cNvPr>
          <p:cNvSpPr txBox="1"/>
          <p:nvPr/>
        </p:nvSpPr>
        <p:spPr>
          <a:xfrm>
            <a:off x="2872153" y="1224842"/>
            <a:ext cx="457200" cy="369332"/>
          </a:xfrm>
          <a:prstGeom prst="rect">
            <a:avLst/>
          </a:prstGeom>
          <a:noFill/>
        </p:spPr>
        <p:txBody>
          <a:bodyPr wrap="square" rtlCol="0">
            <a:spAutoFit/>
          </a:bodyPr>
          <a:lstStyle/>
          <a:p>
            <a:r>
              <a:rPr lang="en-US" b="1" dirty="0"/>
              <a:t>D</a:t>
            </a:r>
          </a:p>
        </p:txBody>
      </p:sp>
      <p:sp>
        <p:nvSpPr>
          <p:cNvPr id="8" name="TextBox 7">
            <a:extLst>
              <a:ext uri="{FF2B5EF4-FFF2-40B4-BE49-F238E27FC236}">
                <a16:creationId xmlns:a16="http://schemas.microsoft.com/office/drawing/2014/main" id="{9C190D1A-A883-4B59-8B78-9E68AD98476B}"/>
              </a:ext>
            </a:extLst>
          </p:cNvPr>
          <p:cNvSpPr txBox="1"/>
          <p:nvPr/>
        </p:nvSpPr>
        <p:spPr>
          <a:xfrm>
            <a:off x="984739" y="1230868"/>
            <a:ext cx="1524000" cy="369332"/>
          </a:xfrm>
          <a:prstGeom prst="rect">
            <a:avLst/>
          </a:prstGeom>
          <a:noFill/>
        </p:spPr>
        <p:txBody>
          <a:bodyPr wrap="square" rtlCol="0">
            <a:spAutoFit/>
          </a:bodyPr>
          <a:lstStyle/>
          <a:p>
            <a:r>
              <a:rPr lang="en-US" b="1" dirty="0"/>
              <a:t>TB-LD002</a:t>
            </a:r>
          </a:p>
        </p:txBody>
      </p:sp>
      <p:sp>
        <p:nvSpPr>
          <p:cNvPr id="9" name="TextBox 8">
            <a:extLst>
              <a:ext uri="{FF2B5EF4-FFF2-40B4-BE49-F238E27FC236}">
                <a16:creationId xmlns:a16="http://schemas.microsoft.com/office/drawing/2014/main" id="{36B51763-CEA4-420A-A153-6599102CB59E}"/>
              </a:ext>
            </a:extLst>
          </p:cNvPr>
          <p:cNvSpPr txBox="1"/>
          <p:nvPr/>
        </p:nvSpPr>
        <p:spPr>
          <a:xfrm>
            <a:off x="3657600" y="1219200"/>
            <a:ext cx="3733800" cy="369332"/>
          </a:xfrm>
          <a:prstGeom prst="rect">
            <a:avLst/>
          </a:prstGeom>
          <a:noFill/>
        </p:spPr>
        <p:txBody>
          <a:bodyPr wrap="square" rtlCol="0">
            <a:spAutoFit/>
          </a:bodyPr>
          <a:lstStyle/>
          <a:p>
            <a:r>
              <a:rPr lang="en-US" b="1" dirty="0"/>
              <a:t>Spare Parts and Accessories</a:t>
            </a:r>
          </a:p>
        </p:txBody>
      </p:sp>
      <p:cxnSp>
        <p:nvCxnSpPr>
          <p:cNvPr id="10" name="Straight Connector 9">
            <a:extLst>
              <a:ext uri="{FF2B5EF4-FFF2-40B4-BE49-F238E27FC236}">
                <a16:creationId xmlns:a16="http://schemas.microsoft.com/office/drawing/2014/main" id="{27E83DE7-860F-4DA6-8E65-B622A44452C9}"/>
              </a:ext>
            </a:extLst>
          </p:cNvPr>
          <p:cNvCxnSpPr/>
          <p:nvPr/>
        </p:nvCxnSpPr>
        <p:spPr>
          <a:xfrm>
            <a:off x="609600" y="9501809"/>
            <a:ext cx="68580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85B95D31-7737-44E6-AD94-51817E9D1FCB}"/>
              </a:ext>
            </a:extLst>
          </p:cNvPr>
          <p:cNvSpPr txBox="1"/>
          <p:nvPr/>
        </p:nvSpPr>
        <p:spPr>
          <a:xfrm>
            <a:off x="533400" y="9504402"/>
            <a:ext cx="6553200" cy="553998"/>
          </a:xfrm>
          <a:prstGeom prst="rect">
            <a:avLst/>
          </a:prstGeom>
          <a:noFill/>
        </p:spPr>
        <p:txBody>
          <a:bodyPr wrap="square" rtlCol="0">
            <a:spAutoFit/>
          </a:bodyPr>
          <a:lstStyle/>
          <a:p>
            <a:r>
              <a:rPr lang="en-US" sz="1000" i="1" dirty="0"/>
              <a:t>Note that information contained in the Technical Bulletin is subject to change without notice.  Austin Hardware did its best to convey accurate information herein; however, every situation is unique, and this information is for helpful reference only, and does not warrant any specific actions any end user undertakes relating to this information.  </a:t>
            </a:r>
          </a:p>
        </p:txBody>
      </p:sp>
      <p:sp>
        <p:nvSpPr>
          <p:cNvPr id="23" name="TextBox 22">
            <a:extLst>
              <a:ext uri="{FF2B5EF4-FFF2-40B4-BE49-F238E27FC236}">
                <a16:creationId xmlns:a16="http://schemas.microsoft.com/office/drawing/2014/main" id="{6AE6A3DA-9E61-48EC-AB5E-8B5BB9268EE8}"/>
              </a:ext>
            </a:extLst>
          </p:cNvPr>
          <p:cNvSpPr txBox="1"/>
          <p:nvPr/>
        </p:nvSpPr>
        <p:spPr>
          <a:xfrm>
            <a:off x="401517" y="1691174"/>
            <a:ext cx="3484684" cy="2062103"/>
          </a:xfrm>
          <a:prstGeom prst="rect">
            <a:avLst/>
          </a:prstGeom>
          <a:noFill/>
        </p:spPr>
        <p:txBody>
          <a:bodyPr wrap="square" rtlCol="0">
            <a:spAutoFit/>
          </a:bodyPr>
          <a:lstStyle/>
          <a:p>
            <a:r>
              <a:rPr lang="en-US" sz="1400" b="1" dirty="0"/>
              <a:t>CF LOCKING KITS</a:t>
            </a:r>
          </a:p>
          <a:p>
            <a:r>
              <a:rPr lang="en-US" sz="1400" b="1" dirty="0"/>
              <a:t>  CF-LK-LOCKKIT-LH-XXXX </a:t>
            </a:r>
            <a:r>
              <a:rPr lang="en-US" sz="1400" dirty="0"/>
              <a:t>(LOCK ON LEFT) </a:t>
            </a:r>
          </a:p>
          <a:p>
            <a:r>
              <a:rPr lang="en-US" sz="1400" b="1" dirty="0"/>
              <a:t>  CF-LK-LOCKKIT-RH-XXXX </a:t>
            </a:r>
            <a:r>
              <a:rPr lang="en-US" sz="1400" dirty="0"/>
              <a:t>(LOCK ON RIGHT)</a:t>
            </a:r>
          </a:p>
          <a:p>
            <a:r>
              <a:rPr lang="en-US" sz="1400" dirty="0"/>
              <a:t>      Key Codes available are </a:t>
            </a:r>
            <a:r>
              <a:rPr lang="en-US" sz="1400" b="1" dirty="0"/>
              <a:t>AH01</a:t>
            </a:r>
            <a:r>
              <a:rPr lang="en-US" sz="1400" dirty="0"/>
              <a:t> and </a:t>
            </a:r>
            <a:r>
              <a:rPr lang="en-US" sz="1400" b="1" dirty="0"/>
              <a:t>AH02</a:t>
            </a:r>
          </a:p>
          <a:p>
            <a:endParaRPr lang="en-US" sz="600" dirty="0"/>
          </a:p>
          <a:p>
            <a:r>
              <a:rPr lang="en-US" sz="1200" dirty="0"/>
              <a:t>PURPOSE:  These locks work with “CF” Doors.</a:t>
            </a:r>
          </a:p>
          <a:p>
            <a:r>
              <a:rPr lang="en-US" sz="1200" b="1" dirty="0"/>
              <a:t>SOLD AS KITS INCLUDING STRIKER ASSY</a:t>
            </a:r>
          </a:p>
          <a:p>
            <a:endParaRPr lang="en-US" sz="600" dirty="0"/>
          </a:p>
          <a:p>
            <a:r>
              <a:rPr lang="en-US" sz="1200" dirty="0"/>
              <a:t>RECOMMENDATION:  For “CF” frames with Sliding Doors, order one LH Kit and one RH Kit.  For Fixed Fames, order one LH or RH kit as appropriate.</a:t>
            </a:r>
          </a:p>
        </p:txBody>
      </p:sp>
      <p:pic>
        <p:nvPicPr>
          <p:cNvPr id="14" name="Picture 13">
            <a:extLst>
              <a:ext uri="{FF2B5EF4-FFF2-40B4-BE49-F238E27FC236}">
                <a16:creationId xmlns:a16="http://schemas.microsoft.com/office/drawing/2014/main" id="{395FE21B-5A72-49A7-9D51-B7EBC293D95B}"/>
              </a:ext>
            </a:extLst>
          </p:cNvPr>
          <p:cNvPicPr>
            <a:picLocks noChangeAspect="1"/>
          </p:cNvPicPr>
          <p:nvPr/>
        </p:nvPicPr>
        <p:blipFill>
          <a:blip r:embed="rId2"/>
          <a:stretch>
            <a:fillRect/>
          </a:stretch>
        </p:blipFill>
        <p:spPr>
          <a:xfrm>
            <a:off x="551062" y="5385812"/>
            <a:ext cx="4325737" cy="3085022"/>
          </a:xfrm>
          <a:prstGeom prst="rect">
            <a:avLst/>
          </a:prstGeom>
        </p:spPr>
      </p:pic>
      <p:pic>
        <p:nvPicPr>
          <p:cNvPr id="1026" name="Picture 2">
            <a:extLst>
              <a:ext uri="{FF2B5EF4-FFF2-40B4-BE49-F238E27FC236}">
                <a16:creationId xmlns:a16="http://schemas.microsoft.com/office/drawing/2014/main" id="{A78E9B00-779A-48C2-8AAD-132FC1027AD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019" y="1711253"/>
            <a:ext cx="3909242" cy="204201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FE826AA8-4698-430E-802E-1A443C621C99}"/>
              </a:ext>
            </a:extLst>
          </p:cNvPr>
          <p:cNvSpPr txBox="1"/>
          <p:nvPr/>
        </p:nvSpPr>
        <p:spPr>
          <a:xfrm>
            <a:off x="361950" y="3997322"/>
            <a:ext cx="3752850" cy="1323439"/>
          </a:xfrm>
          <a:prstGeom prst="rect">
            <a:avLst/>
          </a:prstGeom>
          <a:noFill/>
        </p:spPr>
        <p:txBody>
          <a:bodyPr wrap="square" rtlCol="0">
            <a:spAutoFit/>
          </a:bodyPr>
          <a:lstStyle/>
          <a:p>
            <a:r>
              <a:rPr lang="en-US" sz="1400" b="1"/>
              <a:t>CF-LOCKJIG-A136</a:t>
            </a:r>
            <a:endParaRPr lang="en-US" sz="1400" b="1" dirty="0"/>
          </a:p>
          <a:p>
            <a:r>
              <a:rPr lang="en-US" sz="1400" dirty="0"/>
              <a:t>(“CF” LOCK MOUNT DRILL JIG)</a:t>
            </a:r>
          </a:p>
          <a:p>
            <a:endParaRPr lang="en-US" sz="800" dirty="0"/>
          </a:p>
          <a:p>
            <a:r>
              <a:rPr lang="en-US" sz="1200" dirty="0"/>
              <a:t>PURPOSE:  This jig locates and drills the mounting holes required to attach the Gen 3 “CF” Lock Assembly.</a:t>
            </a:r>
          </a:p>
          <a:p>
            <a:endParaRPr lang="en-US" sz="800" dirty="0"/>
          </a:p>
          <a:p>
            <a:r>
              <a:rPr lang="en-US" sz="1200" dirty="0"/>
              <a:t>RECOMMENDATION:  Buy one for reach installer.</a:t>
            </a:r>
          </a:p>
        </p:txBody>
      </p:sp>
      <p:pic>
        <p:nvPicPr>
          <p:cNvPr id="15" name="Picture 14">
            <a:extLst>
              <a:ext uri="{FF2B5EF4-FFF2-40B4-BE49-F238E27FC236}">
                <a16:creationId xmlns:a16="http://schemas.microsoft.com/office/drawing/2014/main" id="{5916A16C-D874-4DAA-B1CD-C94A8DDEC0AC}"/>
              </a:ext>
            </a:extLst>
          </p:cNvPr>
          <p:cNvPicPr>
            <a:picLocks noChangeAspect="1"/>
          </p:cNvPicPr>
          <p:nvPr/>
        </p:nvPicPr>
        <p:blipFill rotWithShape="1">
          <a:blip r:embed="rId4"/>
          <a:srcRect t="4053" b="13204"/>
          <a:stretch/>
        </p:blipFill>
        <p:spPr>
          <a:xfrm>
            <a:off x="5391190" y="4038602"/>
            <a:ext cx="2164393" cy="2266527"/>
          </a:xfrm>
          <a:prstGeom prst="rect">
            <a:avLst/>
          </a:prstGeom>
        </p:spPr>
      </p:pic>
      <p:pic>
        <p:nvPicPr>
          <p:cNvPr id="12" name="Picture 11">
            <a:extLst>
              <a:ext uri="{FF2B5EF4-FFF2-40B4-BE49-F238E27FC236}">
                <a16:creationId xmlns:a16="http://schemas.microsoft.com/office/drawing/2014/main" id="{0D7E1C3F-8E6B-41A2-B6BE-8B9078199E75}"/>
              </a:ext>
            </a:extLst>
          </p:cNvPr>
          <p:cNvPicPr>
            <a:picLocks noChangeAspect="1"/>
          </p:cNvPicPr>
          <p:nvPr/>
        </p:nvPicPr>
        <p:blipFill>
          <a:blip r:embed="rId5"/>
          <a:stretch>
            <a:fillRect/>
          </a:stretch>
        </p:blipFill>
        <p:spPr>
          <a:xfrm>
            <a:off x="4227949" y="4026318"/>
            <a:ext cx="1447800" cy="1456539"/>
          </a:xfrm>
          <a:prstGeom prst="rect">
            <a:avLst/>
          </a:prstGeom>
        </p:spPr>
      </p:pic>
      <p:cxnSp>
        <p:nvCxnSpPr>
          <p:cNvPr id="21" name="Straight Arrow Connector 20">
            <a:extLst>
              <a:ext uri="{FF2B5EF4-FFF2-40B4-BE49-F238E27FC236}">
                <a16:creationId xmlns:a16="http://schemas.microsoft.com/office/drawing/2014/main" id="{4C9DA7E5-D656-42FF-B491-1062D0D5A072}"/>
              </a:ext>
            </a:extLst>
          </p:cNvPr>
          <p:cNvCxnSpPr>
            <a:cxnSpLocks/>
          </p:cNvCxnSpPr>
          <p:nvPr/>
        </p:nvCxnSpPr>
        <p:spPr>
          <a:xfrm>
            <a:off x="5182895" y="4495800"/>
            <a:ext cx="1751305" cy="288381"/>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0582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2">
      <a:dk1>
        <a:srgbClr val="3E3D2D"/>
      </a:dk1>
      <a:lt1>
        <a:sysClr val="window" lastClr="FFFFFF"/>
      </a:lt1>
      <a:dk2>
        <a:srgbClr val="3E3D2D"/>
      </a:dk2>
      <a:lt2>
        <a:srgbClr val="78BE20"/>
      </a:lt2>
      <a:accent1>
        <a:srgbClr val="78BE20"/>
      </a:accent1>
      <a:accent2>
        <a:srgbClr val="3E3D2D"/>
      </a:accent2>
      <a:accent3>
        <a:srgbClr val="78BE20"/>
      </a:accent3>
      <a:accent4>
        <a:srgbClr val="909465"/>
      </a:accent4>
      <a:accent5>
        <a:srgbClr val="956B43"/>
      </a:accent5>
      <a:accent6>
        <a:srgbClr val="FEA022"/>
      </a:accent6>
      <a:hlink>
        <a:srgbClr val="1F1E16"/>
      </a:hlink>
      <a:folHlink>
        <a:srgbClr val="FFFFFF"/>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E0EBAB29806C4AA271D053FBBA1AED" ma:contentTypeVersion="17" ma:contentTypeDescription="Create a new document." ma:contentTypeScope="" ma:versionID="6a9dd00609919bdf3424b1458869253f">
  <xsd:schema xmlns:xsd="http://www.w3.org/2001/XMLSchema" xmlns:xs="http://www.w3.org/2001/XMLSchema" xmlns:p="http://schemas.microsoft.com/office/2006/metadata/properties" xmlns:ns2="a696413a-0ceb-44cf-bb4a-40faca914e9a" xmlns:ns3="fbe9b982-c7f3-4cc0-a77d-b374b9c4f11d" targetNamespace="http://schemas.microsoft.com/office/2006/metadata/properties" ma:root="true" ma:fieldsID="86247c839d7f811cafbde34c24437a21" ns2:_="" ns3:_="">
    <xsd:import namespace="a696413a-0ceb-44cf-bb4a-40faca914e9a"/>
    <xsd:import namespace="fbe9b982-c7f3-4cc0-a77d-b374b9c4f11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6413a-0ceb-44cf-bb4a-40faca914e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Location" ma:index="12"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e0048f0-b2e7-4e43-9c74-116c69ffc5d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e9b982-c7f3-4cc0-a77d-b374b9c4f11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b6948d-c3b1-4879-b3d2-0f9a377ef89b}" ma:internalName="TaxCatchAll" ma:showField="CatchAllData" ma:web="fbe9b982-c7f3-4cc0-a77d-b374b9c4f1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696413a-0ceb-44cf-bb4a-40faca914e9a">
      <Terms xmlns="http://schemas.microsoft.com/office/infopath/2007/PartnerControls"/>
    </lcf76f155ced4ddcb4097134ff3c332f>
    <TaxCatchAll xmlns="fbe9b982-c7f3-4cc0-a77d-b374b9c4f11d" xsi:nil="true"/>
  </documentManagement>
</p:properties>
</file>

<file path=customXml/itemProps1.xml><?xml version="1.0" encoding="utf-8"?>
<ds:datastoreItem xmlns:ds="http://schemas.openxmlformats.org/officeDocument/2006/customXml" ds:itemID="{2A3988B1-A13F-4390-A7CF-E01E53973C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6413a-0ceb-44cf-bb4a-40faca914e9a"/>
    <ds:schemaRef ds:uri="fbe9b982-c7f3-4cc0-a77d-b374b9c4f1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CBDBD9-BF18-4BE7-A976-F4EF501F8707}">
  <ds:schemaRefs>
    <ds:schemaRef ds:uri="http://schemas.microsoft.com/sharepoint/v3/contenttype/forms"/>
  </ds:schemaRefs>
</ds:datastoreItem>
</file>

<file path=customXml/itemProps3.xml><?xml version="1.0" encoding="utf-8"?>
<ds:datastoreItem xmlns:ds="http://schemas.openxmlformats.org/officeDocument/2006/customXml" ds:itemID="{87E13CE7-7BC6-4FBB-8B4D-2758607D5173}">
  <ds:schemaRefs>
    <ds:schemaRef ds:uri="e6a1a29f-dcb9-43a3-a7e2-f7b64ca80ae0"/>
    <ds:schemaRef ds:uri="http://schemas.microsoft.com/office/2006/metadata/properties"/>
    <ds:schemaRef ds:uri="http://schemas.openxmlformats.org/package/2006/metadata/core-properties"/>
    <ds:schemaRef ds:uri="http://schemas.microsoft.com/office/2006/documentManagement/types"/>
    <ds:schemaRef ds:uri="http://purl.org/dc/elements/1.1/"/>
    <ds:schemaRef ds:uri="http://purl.org/dc/dcmitype/"/>
    <ds:schemaRef ds:uri="63febeed-0504-45bf-bdb3-9a536690acdc"/>
    <ds:schemaRef ds:uri="http://schemas.microsoft.com/office/infopath/2007/PartnerControls"/>
    <ds:schemaRef ds:uri="http://www.w3.org/XML/1998/namespace"/>
    <ds:schemaRef ds:uri="http://purl.org/dc/terms/"/>
    <ds:schemaRef ds:uri="a696413a-0ceb-44cf-bb4a-40faca914e9a"/>
    <ds:schemaRef ds:uri="fbe9b982-c7f3-4cc0-a77d-b374b9c4f11d"/>
  </ds:schemaRefs>
</ds:datastoreItem>
</file>

<file path=docProps/app.xml><?xml version="1.0" encoding="utf-8"?>
<Properties xmlns="http://schemas.openxmlformats.org/officeDocument/2006/extended-properties" xmlns:vt="http://schemas.openxmlformats.org/officeDocument/2006/docPropsVTypes">
  <Template>Median</Template>
  <TotalTime>1672</TotalTime>
  <Words>1821</Words>
  <Application>Microsoft Office PowerPoint</Application>
  <PresentationFormat>Custom</PresentationFormat>
  <Paragraphs>214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Franklin Gothic Book</vt:lpstr>
      <vt:lpstr>Franklin Gothic Medium</vt:lpstr>
      <vt:lpstr>Wingdings</vt:lpstr>
      <vt:lpstr>Median</vt:lpstr>
      <vt:lpstr>Technical Bulletin</vt:lpstr>
      <vt:lpstr>Technical Bulletin</vt:lpstr>
      <vt:lpstr>Technical Bulletin</vt:lpstr>
      <vt:lpstr>Technical Bulletin</vt:lpstr>
      <vt:lpstr>Technical Bulletin</vt:lpstr>
      <vt:lpstr>Technical Bulletin</vt:lpstr>
    </vt:vector>
  </TitlesOfParts>
  <Company>Austin Hardware and Supply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27/100/2020</dc:title>
  <dc:creator>Bill H. Stambaugh</dc:creator>
  <cp:lastModifiedBy>Rob Dell'Elmo</cp:lastModifiedBy>
  <cp:revision>114</cp:revision>
  <cp:lastPrinted>2022-03-11T18:04:04Z</cp:lastPrinted>
  <dcterms:created xsi:type="dcterms:W3CDTF">2017-01-23T11:58:14Z</dcterms:created>
  <dcterms:modified xsi:type="dcterms:W3CDTF">2023-10-03T13:26:59Z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0x010100F85CC1984911044AB738B2B3627D10B4</vt:lpwstr>
  </property>
</Properties>
</file>